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49" r:id="rId2"/>
    <p:sldId id="348" r:id="rId3"/>
    <p:sldId id="296" r:id="rId4"/>
    <p:sldId id="341" r:id="rId5"/>
    <p:sldId id="343" r:id="rId6"/>
    <p:sldId id="342" r:id="rId7"/>
    <p:sldId id="380" r:id="rId8"/>
    <p:sldId id="379" r:id="rId9"/>
    <p:sldId id="381" r:id="rId10"/>
    <p:sldId id="351" r:id="rId11"/>
    <p:sldId id="346" r:id="rId12"/>
    <p:sldId id="383" r:id="rId13"/>
    <p:sldId id="370" r:id="rId14"/>
    <p:sldId id="352" r:id="rId15"/>
    <p:sldId id="354" r:id="rId16"/>
    <p:sldId id="353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7" r:id="rId27"/>
    <p:sldId id="364" r:id="rId28"/>
    <p:sldId id="384" r:id="rId29"/>
    <p:sldId id="377" r:id="rId30"/>
    <p:sldId id="376" r:id="rId31"/>
    <p:sldId id="398" r:id="rId32"/>
    <p:sldId id="344" r:id="rId33"/>
    <p:sldId id="350" r:id="rId34"/>
    <p:sldId id="365" r:id="rId35"/>
    <p:sldId id="371" r:id="rId36"/>
    <p:sldId id="385" r:id="rId37"/>
    <p:sldId id="395" r:id="rId38"/>
    <p:sldId id="388" r:id="rId39"/>
    <p:sldId id="386" r:id="rId40"/>
    <p:sldId id="387" r:id="rId41"/>
    <p:sldId id="397" r:id="rId42"/>
    <p:sldId id="389" r:id="rId43"/>
    <p:sldId id="390" r:id="rId44"/>
    <p:sldId id="391" r:id="rId45"/>
    <p:sldId id="392" r:id="rId46"/>
    <p:sldId id="396" r:id="rId47"/>
    <p:sldId id="372" r:id="rId48"/>
    <p:sldId id="373" r:id="rId49"/>
    <p:sldId id="374" r:id="rId50"/>
    <p:sldId id="375" r:id="rId51"/>
    <p:sldId id="394" r:id="rId52"/>
    <p:sldId id="378" r:id="rId5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3C"/>
    <a:srgbClr val="2294FF"/>
    <a:srgbClr val="104577"/>
    <a:srgbClr val="60A8EA"/>
    <a:srgbClr val="3490E4"/>
    <a:srgbClr val="186CB8"/>
    <a:srgbClr val="1B75CA"/>
    <a:srgbClr val="082E56"/>
    <a:srgbClr val="BBCC07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5" autoAdjust="0"/>
    <p:restoredTop sz="79859" autoAdjust="0"/>
  </p:normalViewPr>
  <p:slideViewPr>
    <p:cSldViewPr>
      <p:cViewPr varScale="1">
        <p:scale>
          <a:sx n="91" d="100"/>
          <a:sy n="91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3318-1703-4433-9BA8-7B0365E924CD}" type="datetimeFigureOut">
              <a:rPr lang="ko-KR" altLang="en-US" smtClean="0"/>
              <a:pPr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8A293-1CDC-4F25-9E67-DF1233550E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http://eeweb.poly.edu/~yao/EL5823/CT_ch6_part1.pdf</a:t>
            </a:r>
          </a:p>
          <a:p>
            <a:r>
              <a:rPr lang="en-US" dirty="0"/>
              <a:t>https://www.kau.edu.sa/Files/0008512/Files/19500_2nd_presentation_final.pdf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7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https://terms.naver.com/entry.nhn?docId=3572221&amp;cid=58944&amp;categoryId=58970</a:t>
            </a:r>
          </a:p>
          <a:p>
            <a:r>
              <a:rPr lang="en-US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11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64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http://liu.diva-portal.org/smash/get/diva2:232734/FULLTEXT01.pdf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47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https://pdfs.semanticscholar.org/a55c/9dd8ac62341fd8013122c6362101b7d54744.pdf</a:t>
            </a:r>
          </a:p>
          <a:p>
            <a:endParaRPr lang="en-US" dirty="0"/>
          </a:p>
          <a:p>
            <a:r>
              <a:rPr lang="en-US" dirty="0"/>
              <a:t>Source point</a:t>
            </a:r>
            <a:r>
              <a:rPr lang="ko-KR" altLang="en-US" dirty="0"/>
              <a:t>를 </a:t>
            </a:r>
            <a:r>
              <a:rPr lang="en-US" altLang="ko-KR" dirty="0"/>
              <a:t>radon transform </a:t>
            </a:r>
            <a:r>
              <a:rPr lang="ko-KR" altLang="en-US" dirty="0"/>
              <a:t>하면 </a:t>
            </a:r>
            <a:r>
              <a:rPr lang="en-US" altLang="ko-KR" dirty="0" err="1"/>
              <a:t>sinogram</a:t>
            </a:r>
            <a:r>
              <a:rPr lang="ko-KR" altLang="en-US" dirty="0"/>
              <a:t>이 나온다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Delta function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무한 부터 </a:t>
            </a:r>
            <a:r>
              <a:rPr lang="en-US" altLang="ko-KR" dirty="0"/>
              <a:t>+</a:t>
            </a:r>
            <a:r>
              <a:rPr lang="ko-KR" altLang="en-US" dirty="0"/>
              <a:t>무한까지 적분할 때</a:t>
            </a:r>
            <a:r>
              <a:rPr lang="en-US" altLang="ko-KR" dirty="0"/>
              <a:t>,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err="1"/>
              <a:t>될때의</a:t>
            </a:r>
            <a:r>
              <a:rPr lang="ko-KR" altLang="en-US" dirty="0"/>
              <a:t> 값만 얻어낸다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라돈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에서 </a:t>
            </a:r>
            <a:r>
              <a:rPr lang="en-US" dirty="0"/>
              <a:t>Line</a:t>
            </a:r>
            <a:r>
              <a:rPr lang="ko-KR" altLang="en-US" dirty="0"/>
              <a:t>을 따라서 전체 적분을 하는데</a:t>
            </a:r>
            <a:r>
              <a:rPr lang="en-US" altLang="ko-KR" dirty="0"/>
              <a:t>, S</a:t>
            </a:r>
            <a:r>
              <a:rPr lang="ko-KR" altLang="en-US" dirty="0"/>
              <a:t>의 값이 고정이므로 </a:t>
            </a:r>
            <a:r>
              <a:rPr lang="en-US" altLang="ko-KR" dirty="0"/>
              <a:t>0,0</a:t>
            </a:r>
            <a:r>
              <a:rPr lang="ko-KR" altLang="en-US" dirty="0"/>
              <a:t>을 지나게 될 때의 값만 얻어오게 된다</a:t>
            </a:r>
            <a:r>
              <a:rPr lang="en-US" altLang="ko-KR" dirty="0"/>
              <a:t>. </a:t>
            </a:r>
            <a:r>
              <a:rPr lang="ko-KR" altLang="en-US" dirty="0"/>
              <a:t>그렇게 얻어진 값이 </a:t>
            </a:r>
            <a:r>
              <a:rPr lang="en-US" altLang="ko-KR" dirty="0"/>
              <a:t>Projection data(</a:t>
            </a:r>
            <a:r>
              <a:rPr lang="en-US" altLang="ko-KR" sz="1200" dirty="0"/>
              <a:t>p(</a:t>
            </a:r>
            <a:r>
              <a:rPr lang="el-GR" altLang="ko-KR" sz="1200" dirty="0"/>
              <a:t>ε</a:t>
            </a:r>
            <a:r>
              <a:rPr lang="en-US" altLang="ko-KR" sz="1200" dirty="0"/>
              <a:t>, </a:t>
            </a:r>
            <a:r>
              <a:rPr lang="az-Cyrl-AZ" altLang="ko-KR" sz="1200" dirty="0"/>
              <a:t>Ф</a:t>
            </a:r>
            <a:r>
              <a:rPr lang="en-US" altLang="ko-KR" sz="1200" dirty="0"/>
              <a:t>))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3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가로축이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View data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세로축이 회전한 각도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106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7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97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8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18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2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http://eeweb.poly.edu/~yao/EL5823/CT_ch6_part1.pdf</a:t>
            </a:r>
          </a:p>
          <a:p>
            <a:r>
              <a:rPr lang="en-US" dirty="0"/>
              <a:t>https://www.kau.edu.sa/Files/0008512/Files/19500_2nd_presentation_final.pdf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57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67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8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2D image</a:t>
            </a:r>
            <a:r>
              <a:rPr lang="ko-KR" altLang="en-US" dirty="0"/>
              <a:t>를 </a:t>
            </a:r>
            <a:r>
              <a:rPr lang="en-US" altLang="ko-KR" dirty="0" err="1"/>
              <a:t>Fouriertransform</a:t>
            </a:r>
            <a:r>
              <a:rPr lang="ko-KR" altLang="en-US" dirty="0"/>
              <a:t>한 </a:t>
            </a:r>
            <a:r>
              <a:rPr lang="en-US" altLang="ko-KR" dirty="0"/>
              <a:t>F2{f(</a:t>
            </a:r>
            <a:r>
              <a:rPr lang="en-US" altLang="ko-KR" dirty="0" err="1"/>
              <a:t>x,y</a:t>
            </a:r>
            <a:r>
              <a:rPr lang="en-US" altLang="ko-KR" dirty="0"/>
              <a:t>)}</a:t>
            </a:r>
            <a:r>
              <a:rPr lang="ko-KR" altLang="en-US" dirty="0"/>
              <a:t>를  </a:t>
            </a:r>
            <a:r>
              <a:rPr lang="az-Cyrl-AZ" altLang="ko-KR" dirty="0"/>
              <a:t>Ф</a:t>
            </a:r>
            <a:r>
              <a:rPr lang="ko-KR" altLang="en-US" dirty="0"/>
              <a:t>만큼 </a:t>
            </a:r>
            <a:r>
              <a:rPr lang="en-US" altLang="ko-KR" dirty="0"/>
              <a:t>Rotate </a:t>
            </a:r>
            <a:r>
              <a:rPr lang="ko-KR" altLang="en-US" dirty="0"/>
              <a:t>시킨 값과 </a:t>
            </a:r>
            <a:r>
              <a:rPr lang="en-US" altLang="ko-KR" dirty="0"/>
              <a:t>Projection </a:t>
            </a:r>
            <a:r>
              <a:rPr lang="ko-KR" altLang="en-US" dirty="0"/>
              <a:t>값 </a:t>
            </a:r>
            <a:r>
              <a:rPr lang="en-US" altLang="ko-KR" dirty="0"/>
              <a:t>p(s,</a:t>
            </a:r>
            <a:r>
              <a:rPr lang="az-Cyrl-AZ" altLang="ko-KR" dirty="0"/>
              <a:t> Ф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Fourier transform </a:t>
            </a:r>
            <a:r>
              <a:rPr lang="ko-KR" altLang="en-US" dirty="0"/>
              <a:t>값</a:t>
            </a:r>
            <a:r>
              <a:rPr lang="en-US" altLang="ko-KR" dirty="0"/>
              <a:t>( F1{p(s,</a:t>
            </a:r>
            <a:r>
              <a:rPr lang="az-Cyrl-AZ" altLang="ko-KR" dirty="0"/>
              <a:t> Ф</a:t>
            </a:r>
            <a:r>
              <a:rPr lang="en-US" altLang="ko-KR" dirty="0"/>
              <a:t>)} )</a:t>
            </a:r>
            <a:r>
              <a:rPr lang="ko-KR" altLang="en-US" dirty="0"/>
              <a:t>은 같다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</a:t>
            </a:r>
            <a:r>
              <a:rPr lang="ko-KR" altLang="en-US" dirty="0" err="1"/>
              <a:t>이값을</a:t>
            </a:r>
            <a:r>
              <a:rPr lang="ko-KR" altLang="en-US" dirty="0"/>
              <a:t> </a:t>
            </a:r>
            <a:r>
              <a:rPr lang="en-US" altLang="ko-KR" dirty="0"/>
              <a:t>Inverse</a:t>
            </a:r>
            <a:r>
              <a:rPr lang="ko-KR" altLang="en-US" dirty="0"/>
              <a:t>하면 기존 영상 </a:t>
            </a:r>
            <a:r>
              <a:rPr lang="en-US" altLang="ko-KR" dirty="0"/>
              <a:t>f(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Delta function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무한 부터 </a:t>
            </a:r>
            <a:r>
              <a:rPr lang="en-US" altLang="ko-KR" dirty="0"/>
              <a:t>+</a:t>
            </a:r>
            <a:r>
              <a:rPr lang="ko-KR" altLang="en-US" dirty="0"/>
              <a:t>무한까지 적분할 때</a:t>
            </a:r>
            <a:r>
              <a:rPr lang="en-US" altLang="ko-KR" dirty="0"/>
              <a:t>,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err="1"/>
              <a:t>될때의</a:t>
            </a:r>
            <a:r>
              <a:rPr lang="ko-KR" altLang="en-US" dirty="0"/>
              <a:t> 값만 얻어낸다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라돈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에서 </a:t>
            </a:r>
            <a:r>
              <a:rPr lang="en-US" altLang="ko-KR" dirty="0"/>
              <a:t>Line</a:t>
            </a:r>
            <a:r>
              <a:rPr lang="ko-KR" altLang="en-US" dirty="0"/>
              <a:t>을 따라서 전체 적분을 하는데</a:t>
            </a:r>
            <a:r>
              <a:rPr lang="en-US" altLang="ko-KR" dirty="0"/>
              <a:t>, S</a:t>
            </a:r>
            <a:r>
              <a:rPr lang="ko-KR" altLang="en-US" dirty="0"/>
              <a:t>의 값이 고정이므로 </a:t>
            </a:r>
            <a:r>
              <a:rPr lang="en-US" altLang="ko-KR" dirty="0"/>
              <a:t>0,0</a:t>
            </a:r>
            <a:r>
              <a:rPr lang="ko-KR" altLang="en-US" dirty="0"/>
              <a:t>을 지나게 될 때의 값만 얻어오게 된다</a:t>
            </a:r>
            <a:r>
              <a:rPr lang="en-US" altLang="ko-KR" dirty="0"/>
              <a:t>. </a:t>
            </a:r>
            <a:r>
              <a:rPr lang="ko-KR" altLang="en-US" dirty="0"/>
              <a:t>그렇게 얻어진 값이 </a:t>
            </a:r>
            <a:r>
              <a:rPr lang="en-US" altLang="ko-KR" dirty="0"/>
              <a:t>Projection data(</a:t>
            </a:r>
            <a:r>
              <a:rPr lang="en-US" altLang="ko-KR" sz="1200" dirty="0"/>
              <a:t>p(</a:t>
            </a:r>
            <a:r>
              <a:rPr lang="el-GR" altLang="ko-KR" sz="1200" dirty="0"/>
              <a:t>ε</a:t>
            </a:r>
            <a:r>
              <a:rPr lang="en-US" altLang="ko-KR" sz="1200" dirty="0"/>
              <a:t>, </a:t>
            </a:r>
            <a:r>
              <a:rPr lang="az-Cyrl-AZ" altLang="ko-KR" sz="1200" dirty="0"/>
              <a:t>Ф</a:t>
            </a:r>
            <a:r>
              <a:rPr lang="en-US" altLang="ko-KR" sz="1200" dirty="0"/>
              <a:t>))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dirty="0"/>
              <a:t>Fourier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 한 결과가 같다고 판단하는 이유는 </a:t>
            </a:r>
            <a:r>
              <a:rPr lang="ko-KR" altLang="en-US" dirty="0" err="1"/>
              <a:t>주파수값</a:t>
            </a:r>
            <a:r>
              <a:rPr lang="ko-KR" altLang="en-US" dirty="0"/>
              <a:t> 이란 것은 값의 차이를 표시하는 것이기에 </a:t>
            </a:r>
            <a:r>
              <a:rPr lang="en-US" altLang="ko-KR" dirty="0"/>
              <a:t>Object</a:t>
            </a:r>
            <a:r>
              <a:rPr lang="ko-KR" altLang="en-US" dirty="0"/>
              <a:t>의 값의 차이와 </a:t>
            </a:r>
            <a:r>
              <a:rPr lang="en-US" altLang="ko-KR" dirty="0"/>
              <a:t>Projection(Detector</a:t>
            </a:r>
            <a:r>
              <a:rPr lang="ko-KR" altLang="en-US" dirty="0"/>
              <a:t>에서 측정된 </a:t>
            </a:r>
            <a:r>
              <a:rPr lang="en-US" altLang="ko-KR" dirty="0"/>
              <a:t>Intensity)</a:t>
            </a:r>
            <a:r>
              <a:rPr lang="ko-KR" altLang="en-US" dirty="0"/>
              <a:t>의 차이는 </a:t>
            </a:r>
            <a:r>
              <a:rPr lang="ko-KR" altLang="en-US" dirty="0" err="1"/>
              <a:t>같다라고</a:t>
            </a:r>
            <a:r>
              <a:rPr lang="ko-KR" altLang="en-US" dirty="0"/>
              <a:t> 생각하는 것이다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CST</a:t>
            </a:r>
            <a:r>
              <a:rPr lang="ko-KR" altLang="en-US" dirty="0"/>
              <a:t> </a:t>
            </a:r>
            <a:r>
              <a:rPr lang="en-US" altLang="ko-KR" dirty="0"/>
              <a:t>(Central</a:t>
            </a:r>
            <a:r>
              <a:rPr lang="ko-KR" altLang="en-US" dirty="0"/>
              <a:t> </a:t>
            </a:r>
            <a:r>
              <a:rPr lang="en-US" altLang="ko-KR" dirty="0"/>
              <a:t>Slice</a:t>
            </a:r>
            <a:r>
              <a:rPr lang="ko-KR" altLang="en-US" dirty="0"/>
              <a:t> </a:t>
            </a:r>
            <a:r>
              <a:rPr lang="en-US" altLang="ko-KR" dirty="0"/>
              <a:t>Theorem)</a:t>
            </a:r>
            <a:br>
              <a:rPr lang="en-US" altLang="ko-KR" dirty="0"/>
            </a:br>
            <a:r>
              <a:rPr lang="en-US" altLang="ko-KR" dirty="0"/>
              <a:t>: https://www.aapm.org/meetings/99AM/pdf/2806-57576.pdf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0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0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95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8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http://liu.diva-portal.org/smash/get/diva2:232734/FULLTEXT01.pdf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90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Conventional CT</a:t>
            </a:r>
            <a:r>
              <a:rPr lang="ko-KR" altLang="en-US" dirty="0"/>
              <a:t>는 나선형으로 돌면서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Slice</a:t>
            </a:r>
            <a:r>
              <a:rPr lang="ko-KR" altLang="en-US" dirty="0"/>
              <a:t>를 촬영하며 진행</a:t>
            </a:r>
            <a:endParaRPr lang="en-US" altLang="ko-KR" dirty="0"/>
          </a:p>
          <a:p>
            <a:r>
              <a:rPr lang="en-US" dirty="0"/>
              <a:t>CBCT</a:t>
            </a:r>
            <a:r>
              <a:rPr lang="ko-KR" altLang="en-US" dirty="0"/>
              <a:t>는 </a:t>
            </a:r>
            <a:r>
              <a:rPr lang="en-US" altLang="ko-KR" dirty="0"/>
              <a:t>Cone</a:t>
            </a:r>
            <a:r>
              <a:rPr lang="ko-KR" altLang="en-US" dirty="0"/>
              <a:t>모양의 </a:t>
            </a:r>
            <a:r>
              <a:rPr lang="en-US" altLang="ko-KR" dirty="0"/>
              <a:t>Beam</a:t>
            </a:r>
            <a:r>
              <a:rPr lang="ko-KR" altLang="en-US" dirty="0"/>
              <a:t>으로 한번에 전체 촬영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28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Tuy’s</a:t>
            </a:r>
            <a:r>
              <a:rPr lang="en-US" altLang="ko-KR" dirty="0"/>
              <a:t> Condition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번 예제의 경우 </a:t>
            </a:r>
            <a:r>
              <a:rPr lang="en-US" altLang="ko-KR" dirty="0"/>
              <a:t>X-Ray </a:t>
            </a:r>
            <a:r>
              <a:rPr lang="ko-KR" altLang="en-US" dirty="0" err="1"/>
              <a:t>선ㅇ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93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Tuy’s</a:t>
            </a:r>
            <a:r>
              <a:rPr lang="en-US" altLang="ko-KR" dirty="0"/>
              <a:t> Condition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번 예제의 경우 </a:t>
            </a:r>
            <a:r>
              <a:rPr lang="en-US" altLang="ko-KR" dirty="0"/>
              <a:t>X-Ray </a:t>
            </a:r>
            <a:r>
              <a:rPr lang="ko-KR" altLang="en-US" dirty="0" err="1"/>
              <a:t>선ㅇ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26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83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27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병렬적인 수행이 가능한 이유 </a:t>
            </a:r>
            <a:r>
              <a:rPr lang="en-US" altLang="ko-KR" dirty="0"/>
              <a:t>? 1Shot</a:t>
            </a:r>
            <a:r>
              <a:rPr lang="ko-KR" altLang="en-US" dirty="0"/>
              <a:t>에 복수개의 </a:t>
            </a:r>
            <a:r>
              <a:rPr lang="en-US" altLang="ko-KR" dirty="0"/>
              <a:t>Row</a:t>
            </a:r>
            <a:r>
              <a:rPr lang="ko-KR" altLang="en-US" dirty="0"/>
              <a:t>를 획득할 수 있으므로 </a:t>
            </a:r>
            <a:r>
              <a:rPr lang="en-US" altLang="ko-KR" dirty="0"/>
              <a:t>Row</a:t>
            </a:r>
            <a:r>
              <a:rPr lang="ko-KR" altLang="en-US" dirty="0"/>
              <a:t>만큼의 획득이 가능하다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6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10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Sinogram</a:t>
            </a:r>
            <a:r>
              <a:rPr lang="en-US" altLang="ko-KR" dirty="0"/>
              <a:t> </a:t>
            </a:r>
            <a:r>
              <a:rPr lang="ko-KR" altLang="en-US" dirty="0"/>
              <a:t>이란 것은 각 </a:t>
            </a:r>
            <a:r>
              <a:rPr lang="en-US" altLang="ko-KR" dirty="0"/>
              <a:t>Row</a:t>
            </a:r>
            <a:r>
              <a:rPr lang="ko-KR" altLang="en-US" dirty="0"/>
              <a:t>들을 각도에 따라 </a:t>
            </a:r>
            <a:r>
              <a:rPr lang="ko-KR" altLang="en-US" dirty="0" err="1"/>
              <a:t>모아놓은</a:t>
            </a:r>
            <a:r>
              <a:rPr lang="ko-KR" altLang="en-US" dirty="0"/>
              <a:t> 것 뿐이므로 이 작업을 따로 해줄 필요는 </a:t>
            </a:r>
            <a:r>
              <a:rPr lang="ko-KR" altLang="en-US" dirty="0" err="1"/>
              <a:t>없는것이다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49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777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01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4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Human FOV</a:t>
            </a:r>
          </a:p>
          <a:p>
            <a:r>
              <a:rPr lang="en-US" dirty="0"/>
              <a:t>  - Horizontal FOV : 135 degree</a:t>
            </a:r>
          </a:p>
          <a:p>
            <a:r>
              <a:rPr lang="en-US" dirty="0"/>
              <a:t>  - Vertical : 180 degree</a:t>
            </a:r>
          </a:p>
          <a:p>
            <a:r>
              <a:rPr lang="en-US" dirty="0"/>
              <a:t>    ※ 1</a:t>
            </a:r>
            <a:r>
              <a:rPr lang="ko-KR" altLang="en-US" dirty="0"/>
              <a:t>개 안구의 </a:t>
            </a:r>
            <a:r>
              <a:rPr lang="en-US" altLang="ko-KR" dirty="0"/>
              <a:t>FOV</a:t>
            </a:r>
            <a:r>
              <a:rPr lang="ko-KR" altLang="en-US" dirty="0"/>
              <a:t>가 연결되면서 </a:t>
            </a:r>
            <a:r>
              <a:rPr lang="en-US" altLang="ko-KR" dirty="0"/>
              <a:t>2</a:t>
            </a:r>
            <a:r>
              <a:rPr lang="ko-KR" altLang="en-US" dirty="0"/>
              <a:t>개의 안구의 </a:t>
            </a:r>
            <a:r>
              <a:rPr lang="en-US" altLang="ko-KR" dirty="0"/>
              <a:t>FOV</a:t>
            </a:r>
            <a:r>
              <a:rPr lang="ko-KR" altLang="en-US" dirty="0"/>
              <a:t>가 </a:t>
            </a:r>
            <a:r>
              <a:rPr lang="ko-KR" altLang="en-US" dirty="0" err="1"/>
              <a:t>되었을때</a:t>
            </a:r>
            <a:r>
              <a:rPr lang="en-US" altLang="ko-KR" dirty="0"/>
              <a:t>, Horizontal view</a:t>
            </a:r>
            <a:r>
              <a:rPr lang="ko-KR" altLang="en-US" dirty="0"/>
              <a:t>는 </a:t>
            </a:r>
            <a:r>
              <a:rPr lang="en-US" altLang="ko-KR" dirty="0"/>
              <a:t>114 degree</a:t>
            </a:r>
            <a:r>
              <a:rPr lang="ko-KR" altLang="en-US" dirty="0"/>
              <a:t>가 되고</a:t>
            </a:r>
            <a:r>
              <a:rPr lang="en-US" altLang="ko-KR" dirty="0"/>
              <a:t>, Depth</a:t>
            </a:r>
            <a:r>
              <a:rPr lang="ko-KR" altLang="en-US" dirty="0"/>
              <a:t>를 인식 할 수 있게 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8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62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47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37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27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88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63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256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영상의 두께가 두껍다는 것은 해당 영상이 더 많은 </a:t>
            </a:r>
            <a:r>
              <a:rPr lang="en-US" altLang="ko-KR" dirty="0"/>
              <a:t>Data</a:t>
            </a:r>
            <a:r>
              <a:rPr lang="ko-KR" altLang="en-US" dirty="0"/>
              <a:t>를 가지고 있다는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27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90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0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http://eeweb.poly.edu/~yao/EL5823/CT_ch6_part1.pdf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https://www.medicalnewstoday.com/articles/153201.php</a:t>
            </a:r>
          </a:p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Attenuation</a:t>
            </a:r>
            <a:r>
              <a:rPr lang="ko-KR" altLang="en-US" dirty="0"/>
              <a:t>은 </a:t>
            </a:r>
            <a:r>
              <a:rPr lang="en-US" altLang="ko-KR" dirty="0"/>
              <a:t>Signal</a:t>
            </a:r>
            <a:r>
              <a:rPr lang="ko-KR" altLang="en-US" dirty="0"/>
              <a:t> 힘의 감쇠를 의미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258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27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733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http://www.hellot.net/new_hellot/magazine/magazine_read.html?code=202&amp;idx=26152&amp;public_date=2015-11</a:t>
            </a:r>
          </a:p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Conventional CT</a:t>
            </a:r>
            <a:r>
              <a:rPr lang="ko-KR" altLang="en-US" dirty="0"/>
              <a:t>는 나선형으로 돌면서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Slice</a:t>
            </a:r>
            <a:r>
              <a:rPr lang="ko-KR" altLang="en-US" dirty="0"/>
              <a:t>를 촬영하며 진행</a:t>
            </a:r>
            <a:endParaRPr lang="en-US" altLang="ko-KR" dirty="0"/>
          </a:p>
          <a:p>
            <a:r>
              <a:rPr lang="en-US" dirty="0"/>
              <a:t>CBCT</a:t>
            </a:r>
            <a:r>
              <a:rPr lang="ko-KR" altLang="en-US" dirty="0"/>
              <a:t>는 </a:t>
            </a:r>
            <a:r>
              <a:rPr lang="en-US" altLang="ko-KR" dirty="0"/>
              <a:t>Cone</a:t>
            </a:r>
            <a:r>
              <a:rPr lang="ko-KR" altLang="en-US" dirty="0"/>
              <a:t>모양의 </a:t>
            </a:r>
            <a:r>
              <a:rPr lang="en-US" altLang="ko-KR" dirty="0"/>
              <a:t>Beam</a:t>
            </a:r>
            <a:r>
              <a:rPr lang="ko-KR" altLang="en-US" dirty="0"/>
              <a:t>으로 한번에 전체 촬영</a:t>
            </a:r>
            <a:endParaRPr lang="en-US" altLang="ko-KR" dirty="0"/>
          </a:p>
          <a:p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&lt;CBCT&gt;</a:t>
            </a:r>
          </a:p>
          <a:p>
            <a:r>
              <a:rPr lang="en-US" altLang="ko-KR" dirty="0"/>
              <a:t>In cone-beam geometry (left), multiple basis projections form the projection data from which orthogonal planar images are secondarily reconstructed. </a:t>
            </a:r>
          </a:p>
          <a:p>
            <a:r>
              <a:rPr lang="ko-KR" altLang="en-US" dirty="0"/>
              <a:t>복수개의 </a:t>
            </a:r>
            <a:r>
              <a:rPr lang="en-US" altLang="ko-KR" dirty="0"/>
              <a:t>basis</a:t>
            </a:r>
            <a:r>
              <a:rPr lang="ko-KR" altLang="en-US" dirty="0"/>
              <a:t>영상이 </a:t>
            </a:r>
            <a:r>
              <a:rPr lang="en-US" altLang="ko-KR" dirty="0"/>
              <a:t>Projection data</a:t>
            </a:r>
            <a:r>
              <a:rPr lang="ko-KR" altLang="en-US" dirty="0"/>
              <a:t>를 형성하여 직교 영상을 </a:t>
            </a:r>
            <a:r>
              <a:rPr lang="en-US" altLang="ko-KR" dirty="0"/>
              <a:t>Reconstruction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ko-KR" dirty="0"/>
              <a:t>원추형 빔 형상 (왼쪽)에서는 여러 기본 투영법이 투영 데이터를 형성하여 직교 평면 이미지를 2 차 재구성합니다.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&lt;Conventional CT&gt;</a:t>
            </a:r>
          </a:p>
          <a:p>
            <a:r>
              <a:rPr lang="en-US" altLang="ko-KR" dirty="0"/>
              <a:t>In fan beam geometry, primary reconstruction of data produces axial slices from which secondary reconstruction generates orthogonal images.</a:t>
            </a:r>
          </a:p>
          <a:p>
            <a:r>
              <a:rPr lang="ko-KR" altLang="en-US" dirty="0"/>
              <a:t>첫번째 </a:t>
            </a:r>
            <a:r>
              <a:rPr lang="en-US" altLang="ko-KR" dirty="0"/>
              <a:t>Reconstruction</a:t>
            </a:r>
            <a:r>
              <a:rPr lang="ko-KR" altLang="en-US" dirty="0"/>
              <a:t>으로 </a:t>
            </a:r>
            <a:r>
              <a:rPr lang="en-US" altLang="ko-KR" dirty="0"/>
              <a:t>Axial </a:t>
            </a:r>
            <a:r>
              <a:rPr lang="ko-KR" altLang="en-US" dirty="0"/>
              <a:t>축의 </a:t>
            </a:r>
            <a:r>
              <a:rPr lang="en-US" altLang="ko-KR" dirty="0"/>
              <a:t>Slice</a:t>
            </a:r>
            <a:r>
              <a:rPr lang="ko-KR" altLang="en-US" dirty="0"/>
              <a:t>를 얻고</a:t>
            </a:r>
            <a:r>
              <a:rPr lang="en-US" altLang="ko-KR" dirty="0"/>
              <a:t>, </a:t>
            </a:r>
            <a:r>
              <a:rPr lang="ko-KR" altLang="en-US" dirty="0"/>
              <a:t>두번째 </a:t>
            </a:r>
            <a:r>
              <a:rPr lang="en-US" altLang="ko-KR" dirty="0"/>
              <a:t>Reconstruction</a:t>
            </a:r>
            <a:r>
              <a:rPr lang="ko-KR" altLang="en-US" dirty="0"/>
              <a:t>을 통해 직교 영상을 얻습니다</a:t>
            </a:r>
            <a:r>
              <a:rPr lang="en-US" altLang="ko-KR" dirty="0"/>
              <a:t>.</a:t>
            </a:r>
          </a:p>
          <a:p>
            <a:r>
              <a:rPr lang="ko-KR" altLang="ko-KR" dirty="0"/>
              <a:t>팬 빔 형상에서 1 차 데이터 재구성은 2 차 재구성이 직교 이미지를 생성하는 축 방향 슬라이스를 생성합니다.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https://terms.naver.com/entry.nhn?docId=3572221&amp;cid=58944&amp;categoryId=58970</a:t>
            </a:r>
          </a:p>
          <a:p>
            <a:r>
              <a:rPr lang="en-US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9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https://www.aapm.org/meetings/02am/pdf/8372-23331.pdf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8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544" y="2921168"/>
            <a:ext cx="389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Thank You</a:t>
            </a:r>
            <a:endParaRPr lang="ko-KR" altLang="en-US" sz="6000" dirty="0"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4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0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1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3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8915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891540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l"/>
              <a:defRPr sz="1800"/>
            </a:lvl3pPr>
            <a:lvl4pPr marL="1600200" indent="-228600">
              <a:buFont typeface="Wingdings" panose="05000000000000000000" pitchFamily="2" charset="2"/>
              <a:buChar char="u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64989" y="6571640"/>
            <a:ext cx="400048" cy="204929"/>
          </a:xfrm>
        </p:spPr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7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22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7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3" r="41520" b="26933"/>
          <a:stretch/>
        </p:blipFill>
        <p:spPr bwMode="auto">
          <a:xfrm>
            <a:off x="7652865" y="0"/>
            <a:ext cx="2253135" cy="8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3905" y="207690"/>
            <a:ext cx="8915400" cy="4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9569327" y="6578522"/>
            <a:ext cx="196134" cy="196134"/>
          </a:xfrm>
          <a:prstGeom prst="ellipse">
            <a:avLst/>
          </a:prstGeom>
          <a:solidFill>
            <a:srgbClr val="10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7370" y="6571640"/>
            <a:ext cx="400048" cy="20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defRPr>
            </a:lvl1pPr>
          </a:lstStyle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049" name="직선 연결선 2048"/>
          <p:cNvCxnSpPr/>
          <p:nvPr userDrawn="1"/>
        </p:nvCxnSpPr>
        <p:spPr>
          <a:xfrm>
            <a:off x="0" y="893515"/>
            <a:ext cx="990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직사각형 2053"/>
          <p:cNvSpPr/>
          <p:nvPr userDrawn="1"/>
        </p:nvSpPr>
        <p:spPr>
          <a:xfrm>
            <a:off x="0" y="893515"/>
            <a:ext cx="9906000" cy="1306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16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211882"/>
            <a:ext cx="117210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spc="-150">
          <a:solidFill>
            <a:schemeClr val="tx1"/>
          </a:solidFill>
          <a:latin typeface="뷰웍스 B" pitchFamily="18" charset="-127"/>
          <a:ea typeface="뷰웍스 B" pitchFamily="18" charset="-127"/>
          <a:cs typeface="뷰웍스 B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CT(Computed Tomography) History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CT’s generation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1CD3A-6050-4AE4-9FF8-BEEF36B4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5" y="1843091"/>
            <a:ext cx="5132194" cy="48633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975B83-D2D8-43C6-8F8B-80BB68ADC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572" y="948342"/>
            <a:ext cx="1285907" cy="133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9FC11-0B09-4D5A-94DB-A34C276C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28" y="948342"/>
            <a:ext cx="1336614" cy="1334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8FD3EC-8CDE-4636-8755-AA5490EEF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29" y="2729389"/>
            <a:ext cx="1285907" cy="13340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176AD-DE46-4B64-BEF1-F5D3D998F426}"/>
              </a:ext>
            </a:extLst>
          </p:cNvPr>
          <p:cNvSpPr/>
          <p:nvPr/>
        </p:nvSpPr>
        <p:spPr>
          <a:xfrm>
            <a:off x="5607483" y="2398418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1st : Parallel Projections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41326F-5C7F-4464-AF66-756FB1DC466C}"/>
              </a:ext>
            </a:extLst>
          </p:cNvPr>
          <p:cNvSpPr/>
          <p:nvPr/>
        </p:nvSpPr>
        <p:spPr>
          <a:xfrm>
            <a:off x="7745201" y="2398418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2nd : 2nd Generation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A0AB26-7A5E-44B6-BF4B-37069E48B379}"/>
              </a:ext>
            </a:extLst>
          </p:cNvPr>
          <p:cNvSpPr/>
          <p:nvPr/>
        </p:nvSpPr>
        <p:spPr>
          <a:xfrm>
            <a:off x="5632196" y="4177791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3rd : Fan Beam (Faster)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422BBE-3A5C-4977-B817-E924E3AE4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328" y="2708108"/>
            <a:ext cx="1334097" cy="13340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34B1D-EC51-4CC4-B8C5-DF536C0F8EB7}"/>
              </a:ext>
            </a:extLst>
          </p:cNvPr>
          <p:cNvSpPr/>
          <p:nvPr/>
        </p:nvSpPr>
        <p:spPr>
          <a:xfrm>
            <a:off x="7745201" y="4202504"/>
            <a:ext cx="2155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4th : 4G (affected by scattering because cannot use collimator 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A752D4-7C1B-46F8-8A64-5BD430AE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049" y="4965543"/>
            <a:ext cx="2393311" cy="11951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C838C-2A31-4EA0-82EC-CE9259A26F0E}"/>
              </a:ext>
            </a:extLst>
          </p:cNvPr>
          <p:cNvSpPr/>
          <p:nvPr/>
        </p:nvSpPr>
        <p:spPr>
          <a:xfrm>
            <a:off x="5632196" y="6229315"/>
            <a:ext cx="4123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5th : EBCT (Stationary source and detector</a:t>
            </a:r>
          </a:p>
          <a:p>
            <a:pPr marL="0" lvl="1"/>
            <a:r>
              <a:rPr lang="en-US" altLang="ko-KR" sz="1400" dirty="0"/>
              <a:t>Used for fast whole heart imaging)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02E719-F6B4-4B46-887F-B1390E272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598" y="4961059"/>
            <a:ext cx="1426688" cy="11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Slice Thickness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이전 방법</a:t>
            </a:r>
            <a:r>
              <a:rPr lang="en-US" altLang="ko-KR" sz="1400" dirty="0"/>
              <a:t>(Step-and-shoot)</a:t>
            </a:r>
            <a:r>
              <a:rPr lang="ko-KR" altLang="en-US" sz="1400" dirty="0"/>
              <a:t>에서</a:t>
            </a:r>
            <a:r>
              <a:rPr lang="en-US" altLang="ko-KR" sz="1400" dirty="0"/>
              <a:t>, Slice Thickness</a:t>
            </a:r>
            <a:r>
              <a:rPr lang="ko-KR" altLang="en-US" sz="1400" dirty="0"/>
              <a:t>와 </a:t>
            </a:r>
            <a:r>
              <a:rPr lang="en-US" altLang="ko-KR" sz="1400" dirty="0"/>
              <a:t>slice spacing</a:t>
            </a:r>
            <a:r>
              <a:rPr lang="ko-KR" altLang="en-US" sz="1400" dirty="0"/>
              <a:t>은 같다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Helical CT</a:t>
            </a:r>
            <a:r>
              <a:rPr lang="ko-KR" altLang="en-US" sz="1400" dirty="0"/>
              <a:t>에서 전체 환자를 지속적으로 </a:t>
            </a:r>
            <a:r>
              <a:rPr lang="en-US" altLang="ko-KR" sz="1400" dirty="0"/>
              <a:t>Scan </a:t>
            </a:r>
            <a:r>
              <a:rPr lang="ko-KR" altLang="en-US" sz="1400" dirty="0"/>
              <a:t>하기에</a:t>
            </a:r>
            <a:r>
              <a:rPr lang="en-US" altLang="ko-KR" sz="1400" dirty="0"/>
              <a:t>, Slice thickness</a:t>
            </a:r>
            <a:r>
              <a:rPr lang="ko-KR" altLang="en-US" sz="1400" dirty="0"/>
              <a:t>와 </a:t>
            </a:r>
            <a:r>
              <a:rPr lang="en-US" altLang="ko-KR" sz="1400" dirty="0"/>
              <a:t>Slice spacing</a:t>
            </a:r>
            <a:r>
              <a:rPr lang="ko-KR" altLang="en-US" sz="1400" dirty="0"/>
              <a:t>을 분리한다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Multidetector row CT</a:t>
            </a:r>
            <a:r>
              <a:rPr lang="ko-KR" altLang="en-US" sz="1400" dirty="0"/>
              <a:t>에서 </a:t>
            </a:r>
            <a:r>
              <a:rPr lang="en-US" altLang="ko-KR" sz="1400" dirty="0"/>
              <a:t>Slice</a:t>
            </a:r>
            <a:r>
              <a:rPr lang="ko-KR" altLang="en-US" sz="1400" dirty="0"/>
              <a:t>들은 </a:t>
            </a:r>
            <a:r>
              <a:rPr lang="en-US" altLang="ko-KR" sz="1400" dirty="0"/>
              <a:t>1</a:t>
            </a:r>
            <a:r>
              <a:rPr lang="ko-KR" altLang="en-US" sz="1400" dirty="0"/>
              <a:t>개 </a:t>
            </a:r>
            <a:r>
              <a:rPr lang="en-US" altLang="ko-KR" sz="1400" dirty="0"/>
              <a:t>Detector</a:t>
            </a:r>
            <a:r>
              <a:rPr lang="ko-KR" altLang="en-US" sz="1400" dirty="0"/>
              <a:t> 에 의해 구성될 수도 있지만 복수개의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에 의해 구성될 수 도 있다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Interval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인접한 </a:t>
            </a:r>
            <a:r>
              <a:rPr lang="en-US" altLang="ko-KR" sz="1400" dirty="0"/>
              <a:t>Slice</a:t>
            </a:r>
            <a:r>
              <a:rPr lang="ko-KR" altLang="en-US" sz="1400" dirty="0"/>
              <a:t> 사이의 간격 </a:t>
            </a:r>
            <a:r>
              <a:rPr lang="en-US" altLang="ko-KR" sz="1400" dirty="0"/>
              <a:t>(Helical CT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두께에 독립적이다</a:t>
            </a:r>
            <a:r>
              <a:rPr lang="en-US" altLang="ko-KR" sz="1400" dirty="0"/>
              <a:t>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주어진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</a:t>
            </a:r>
            <a:r>
              <a:rPr lang="en-US" altLang="ko-KR" sz="1400" dirty="0"/>
              <a:t>Z-Position</a:t>
            </a:r>
            <a:r>
              <a:rPr lang="ko-KR" altLang="en-US" sz="1400" dirty="0"/>
              <a:t>은 </a:t>
            </a:r>
            <a:r>
              <a:rPr lang="en-US" altLang="ko-KR" sz="1400" dirty="0"/>
              <a:t>Slice </a:t>
            </a:r>
            <a:r>
              <a:rPr lang="ko-KR" altLang="en-US" sz="1400" dirty="0"/>
              <a:t>시작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에 따라 결정된다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Slice </a:t>
            </a:r>
            <a:r>
              <a:rPr lang="ko-KR" altLang="en-US" sz="1400" dirty="0"/>
              <a:t>시작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에 따라 </a:t>
            </a:r>
            <a:r>
              <a:rPr lang="en-US" altLang="ko-KR" sz="1400" dirty="0"/>
              <a:t>Slice</a:t>
            </a:r>
            <a:r>
              <a:rPr lang="ko-KR" altLang="en-US" sz="1400" dirty="0"/>
              <a:t>는 다른 </a:t>
            </a:r>
            <a:r>
              <a:rPr lang="en-US" altLang="ko-KR" sz="1400" dirty="0"/>
              <a:t>Z-position</a:t>
            </a:r>
            <a:r>
              <a:rPr lang="ko-KR" altLang="en-US" sz="1400" dirty="0"/>
              <a:t>에서 가운데에 놓이게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Slice</a:t>
            </a:r>
            <a:r>
              <a:rPr lang="ko-KR" altLang="en-US" sz="1400" dirty="0"/>
              <a:t>가 </a:t>
            </a:r>
            <a:r>
              <a:rPr lang="en-US" altLang="ko-KR" sz="1400" dirty="0"/>
              <a:t>Reconstruct </a:t>
            </a:r>
            <a:r>
              <a:rPr lang="ko-KR" altLang="en-US" sz="1400" dirty="0"/>
              <a:t>되기 위해서는 </a:t>
            </a:r>
            <a:r>
              <a:rPr lang="en-US" altLang="ko-KR" sz="1400" dirty="0"/>
              <a:t>Projection data</a:t>
            </a:r>
            <a:r>
              <a:rPr lang="ko-KR" altLang="en-US" sz="1400" dirty="0"/>
              <a:t>의 </a:t>
            </a:r>
            <a:r>
              <a:rPr lang="en-US" altLang="ko-KR" sz="1400" dirty="0"/>
              <a:t>180°(+ Fan angle</a:t>
            </a:r>
            <a:r>
              <a:rPr lang="ko-KR" altLang="en-US" sz="1400" dirty="0"/>
              <a:t>의 </a:t>
            </a:r>
            <a:r>
              <a:rPr lang="en-US" altLang="ko-KR" sz="1400" dirty="0"/>
              <a:t>½)</a:t>
            </a:r>
            <a:r>
              <a:rPr lang="ko-KR" altLang="en-US" sz="1400" dirty="0"/>
              <a:t>가 필요하다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 interval</a:t>
            </a:r>
            <a:r>
              <a:rPr lang="ko-KR" altLang="en-US" sz="1400" dirty="0"/>
              <a:t>은</a:t>
            </a:r>
            <a:r>
              <a:rPr lang="en-US" altLang="ko-KR" sz="1400" dirty="0"/>
              <a:t> Raw data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S/W</a:t>
            </a:r>
            <a:r>
              <a:rPr lang="ko-KR" altLang="en-US" sz="1400" dirty="0"/>
              <a:t>에 의해 결정된다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(Slice </a:t>
            </a:r>
            <a:r>
              <a:rPr lang="ko-KR" altLang="en-US" sz="1400" dirty="0"/>
              <a:t>두께 </a:t>
            </a:r>
            <a:r>
              <a:rPr lang="en-US" altLang="ko-KR" sz="1400" dirty="0"/>
              <a:t>or Collimator </a:t>
            </a:r>
            <a:r>
              <a:rPr lang="ko-KR" altLang="en-US" sz="1400" dirty="0"/>
              <a:t>폭 보다 작은 간격으로</a:t>
            </a:r>
            <a:r>
              <a:rPr lang="en-US" altLang="ko-KR" sz="1400" dirty="0"/>
              <a:t>) </a:t>
            </a:r>
            <a:r>
              <a:rPr lang="ko-KR" altLang="en-US" sz="1400" dirty="0"/>
              <a:t>임의의 간격으로 </a:t>
            </a:r>
            <a:r>
              <a:rPr lang="en-US" altLang="ko-KR" sz="1400" dirty="0"/>
              <a:t>Reconstruct </a:t>
            </a:r>
            <a:r>
              <a:rPr lang="ko-KR" altLang="en-US" sz="1400" dirty="0"/>
              <a:t>할 수 있다</a:t>
            </a:r>
            <a:r>
              <a:rPr lang="en-US" altLang="ko-KR" sz="1400" dirty="0"/>
              <a:t>. 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 interval</a:t>
            </a:r>
            <a:r>
              <a:rPr lang="ko-KR" altLang="en-US" sz="1400" dirty="0"/>
              <a:t>이 변하면 </a:t>
            </a:r>
            <a:r>
              <a:rPr lang="en-US" altLang="ko-KR" sz="1400" dirty="0"/>
              <a:t>Slice Thickness</a:t>
            </a:r>
            <a:r>
              <a:rPr lang="ko-KR" altLang="en-US" sz="1400" dirty="0"/>
              <a:t>는 유지되지만 </a:t>
            </a:r>
            <a:r>
              <a:rPr lang="en-US" altLang="ko-KR" sz="1400" dirty="0"/>
              <a:t>Spacing</a:t>
            </a:r>
            <a:r>
              <a:rPr lang="ko-KR" altLang="en-US" sz="1400" dirty="0"/>
              <a:t>이 변하게 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 interval</a:t>
            </a:r>
            <a:r>
              <a:rPr lang="ko-KR" altLang="en-US" sz="1400" dirty="0"/>
              <a:t>이 줄어들 시</a:t>
            </a:r>
            <a:r>
              <a:rPr lang="en-US" altLang="ko-KR" sz="1400" dirty="0"/>
              <a:t>,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(Volume averaging</a:t>
            </a:r>
            <a:r>
              <a:rPr lang="ko-KR" altLang="en-US" sz="1400" dirty="0"/>
              <a:t>에 의해 가려진</a:t>
            </a:r>
            <a:r>
              <a:rPr lang="en-US" altLang="ko-KR" sz="1400" dirty="0"/>
              <a:t>) </a:t>
            </a:r>
            <a:r>
              <a:rPr lang="ko-KR" altLang="en-US" sz="1400" dirty="0"/>
              <a:t>작은 결함의 시인성이 좋아진다</a:t>
            </a:r>
            <a:r>
              <a:rPr lang="en-US" altLang="ko-KR" sz="1400" dirty="0"/>
              <a:t>.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MPR</a:t>
            </a:r>
            <a:r>
              <a:rPr lang="ko-KR" altLang="en-US" sz="1400" dirty="0"/>
              <a:t>에서 </a:t>
            </a:r>
            <a:r>
              <a:rPr lang="en-US" altLang="ko-KR" sz="1400" dirty="0"/>
              <a:t>stair-step artifact(</a:t>
            </a:r>
            <a:r>
              <a:rPr lang="ko-KR" altLang="en-US" sz="1400" dirty="0"/>
              <a:t>층계처럼 보이는 </a:t>
            </a:r>
            <a:r>
              <a:rPr lang="en-US" altLang="ko-KR" sz="1400" dirty="0"/>
              <a:t>artifact)</a:t>
            </a:r>
            <a:r>
              <a:rPr lang="ko-KR" altLang="en-US" sz="1400" dirty="0"/>
              <a:t>가 향상된다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18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Photography</a:t>
            </a:r>
            <a:r>
              <a:rPr lang="ko-KR" altLang="en-US" sz="1400" dirty="0"/>
              <a:t>에서 사진은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과 같은 의미를 갖는다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만약 두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나눠진</a:t>
            </a:r>
            <a:r>
              <a:rPr lang="en-US" altLang="ko-KR" sz="1400" dirty="0"/>
              <a:t>(</a:t>
            </a:r>
            <a:r>
              <a:rPr lang="ko-KR" altLang="en-US" sz="1400" dirty="0"/>
              <a:t>겹쳐지지 않는 위치의</a:t>
            </a:r>
            <a:r>
              <a:rPr lang="en-US" altLang="ko-KR" sz="1400" dirty="0"/>
              <a:t>)</a:t>
            </a:r>
            <a:r>
              <a:rPr lang="ko-KR" altLang="en-US" sz="1400" dirty="0"/>
              <a:t>나무를 보았을 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나무들의 높이와 위치를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할 수 없다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45° </a:t>
            </a:r>
            <a:r>
              <a:rPr lang="ko-KR" altLang="en-US" sz="1400" dirty="0"/>
              <a:t>에서 다른 사진 한 장을 더 촬영하면 이 애매함을 해결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159CC4-C28B-41AD-9DA5-68E6AD5B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7" y="1899144"/>
            <a:ext cx="3384375" cy="1796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ECFE6-D9BD-4BA6-8B4B-06AAAD96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" y="5085184"/>
            <a:ext cx="4814889" cy="15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2B1A36-13DE-4AD3-9CCA-35298A0D6D50}"/>
              </a:ext>
            </a:extLst>
          </p:cNvPr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: </a:t>
            </a:r>
            <a:r>
              <a:rPr lang="ko-KR" altLang="en-US" sz="1400" dirty="0"/>
              <a:t>초기 </a:t>
            </a:r>
            <a:r>
              <a:rPr lang="en-US" altLang="ko-KR" sz="1400" dirty="0"/>
              <a:t>Photon intensity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: Object</a:t>
            </a:r>
            <a:r>
              <a:rPr lang="ko-KR" altLang="en-US" sz="1400" dirty="0"/>
              <a:t>를 통과하는 정의하는 </a:t>
            </a:r>
            <a:r>
              <a:rPr lang="en-US" altLang="ko-KR" sz="1400" dirty="0"/>
              <a:t>Linear attenuation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: Object</a:t>
            </a:r>
            <a:r>
              <a:rPr lang="ko-KR" altLang="en-US" sz="1400" dirty="0"/>
              <a:t>를 통과 후</a:t>
            </a:r>
            <a:r>
              <a:rPr lang="en-US" altLang="ko-KR" sz="1400" dirty="0"/>
              <a:t>, </a:t>
            </a:r>
            <a:r>
              <a:rPr lang="ko-KR" altLang="en-US" sz="1400" dirty="0"/>
              <a:t>남아있는 </a:t>
            </a:r>
            <a:r>
              <a:rPr lang="en-US" altLang="ko-KR" sz="1400" dirty="0"/>
              <a:t>photo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: Projection data (detector</a:t>
            </a:r>
            <a:r>
              <a:rPr lang="ko-KR" altLang="en-US" sz="1400" dirty="0"/>
              <a:t>에 측정된 </a:t>
            </a:r>
            <a:r>
              <a:rPr lang="en-US" altLang="ko-KR" sz="1400" dirty="0"/>
              <a:t>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         :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         : Inverse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Theorem 1 : Fourier slice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FBP (Filtered </a:t>
            </a:r>
            <a:r>
              <a:rPr lang="en-US" altLang="ko-KR" sz="1400" dirty="0" err="1"/>
              <a:t>backprojection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: Ramped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565EE0-26A0-4A6D-B511-C47D520E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50" y="1772816"/>
            <a:ext cx="2171700" cy="485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56F6FA-26D9-4DAE-949F-A953E78AD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50" y="2376630"/>
            <a:ext cx="3657600" cy="600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AC573C-70CF-4DCE-99BE-ABA8FC88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3" y="1483732"/>
            <a:ext cx="209550" cy="238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987A84-B18C-4E2D-93E3-1C9446A6C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3" y="1696216"/>
            <a:ext cx="536823" cy="2251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7A115-9CC9-4D1D-B29A-B59391C33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53" y="1909056"/>
            <a:ext cx="464815" cy="223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744502-EC1C-402B-95D9-7582C91D1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819" y="2520478"/>
            <a:ext cx="498845" cy="231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7D6892-C280-4A37-96D6-49EB976D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3" y="2545548"/>
            <a:ext cx="536823" cy="225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B9C1F0-40E8-4253-8E5C-2E0917C0BA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050" y="3217109"/>
            <a:ext cx="3760494" cy="1558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5DC953-5775-45E1-9A0C-BBDEAA19F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660" y="5148060"/>
            <a:ext cx="3501283" cy="15584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360D19-1158-4290-84C5-733914BB0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62" y="3693679"/>
            <a:ext cx="5536600" cy="438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A335EB-EC22-469E-B378-D0AA14CCF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028" y="4824189"/>
            <a:ext cx="4200525" cy="981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102D47-F3AC-4607-AB1D-3E03B621AA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41" y="4473545"/>
            <a:ext cx="2571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B81E27-EE28-4477-8F5B-A2C535C60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891991" y="3410773"/>
            <a:ext cx="5756262" cy="29712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EECC8-4D9E-4CC8-BC26-24BC3CF4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50" y="2924944"/>
            <a:ext cx="536823" cy="225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E946A-784B-48ED-9556-7F53C450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53" y="2981369"/>
            <a:ext cx="498845" cy="2316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BBEE94-4014-4E96-8AD1-CA8C661D9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753" y="2119670"/>
            <a:ext cx="498845" cy="2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12776"/>
            <a:ext cx="95246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라돈</a:t>
            </a:r>
            <a:r>
              <a:rPr lang="ko-KR" altLang="en-US" sz="1400" dirty="0"/>
              <a:t> 변환 </a:t>
            </a:r>
            <a:r>
              <a:rPr lang="en-US" altLang="ko-KR" sz="1400" dirty="0"/>
              <a:t>(RT;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주어진 선이나 에너지 전달 경로를 따라 대상체의 물성을 적분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b="1" dirty="0"/>
              <a:t>Source point(f(</a:t>
            </a:r>
            <a:r>
              <a:rPr lang="en-US" altLang="ko-KR" sz="1400" b="1" dirty="0" err="1"/>
              <a:t>x,y</a:t>
            </a:r>
            <a:r>
              <a:rPr lang="en-US" altLang="ko-KR" sz="1400" b="1" dirty="0"/>
              <a:t>))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Radon transform </a:t>
            </a:r>
            <a:r>
              <a:rPr lang="ko-KR" altLang="en-US" sz="1400" b="1" dirty="0"/>
              <a:t>하면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sinogram</a:t>
            </a:r>
            <a:r>
              <a:rPr lang="ko-KR" altLang="en-US" sz="1400" b="1" dirty="0"/>
              <a:t>이 나온다</a:t>
            </a:r>
            <a:endParaRPr lang="en-US" altLang="ko-KR" sz="1400" b="1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2D Radon Transform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δ</a:t>
            </a:r>
            <a:r>
              <a:rPr lang="ko-KR" altLang="en-US" sz="1400" dirty="0"/>
              <a:t>는 </a:t>
            </a:r>
            <a:r>
              <a:rPr lang="en-US" altLang="ko-KR" sz="1400" dirty="0"/>
              <a:t>Dirac’s delta function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l-GR" altLang="ko-KR" sz="1400" dirty="0"/>
              <a:t>ε</a:t>
            </a:r>
            <a:r>
              <a:rPr lang="ko-KR" altLang="en-US" sz="1400" dirty="0"/>
              <a:t>는 원점에서 </a:t>
            </a:r>
            <a:r>
              <a:rPr lang="en-US" altLang="ko-KR" sz="1400" dirty="0"/>
              <a:t>Line</a:t>
            </a:r>
            <a:r>
              <a:rPr lang="ko-KR" altLang="en-US" sz="1400" dirty="0"/>
              <a:t>까지 가장 짧은 거리</a:t>
            </a:r>
            <a:endParaRPr lang="en-US" altLang="ko-KR" sz="1400" dirty="0"/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Coordinate x, y, 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ko-KR" altLang="en-US" sz="1400" dirty="0"/>
              <a:t>는 수치로 정의된다</a:t>
            </a:r>
            <a:r>
              <a:rPr lang="en-US" altLang="ko-KR" sz="1400" dirty="0"/>
              <a:t>.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p(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en-US" altLang="ko-KR" sz="1400" dirty="0"/>
              <a:t>) </a:t>
            </a:r>
            <a:r>
              <a:rPr lang="ko-KR" altLang="en-US" sz="1400" dirty="0"/>
              <a:t>는 </a:t>
            </a:r>
            <a:r>
              <a:rPr lang="en-US" altLang="ko-KR" sz="1400" dirty="0"/>
              <a:t>Projection data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3D Radon Transform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f(x)</a:t>
            </a:r>
            <a:r>
              <a:rPr lang="ko-KR" altLang="en-US" sz="1400" dirty="0"/>
              <a:t>를 </a:t>
            </a:r>
            <a:r>
              <a:rPr lang="en-US" altLang="ko-KR" sz="1400" dirty="0"/>
              <a:t>2D Plane</a:t>
            </a:r>
            <a:r>
              <a:rPr lang="ko-KR" altLang="en-US" sz="1400" dirty="0"/>
              <a:t>위에서 </a:t>
            </a:r>
            <a:r>
              <a:rPr lang="en-US" altLang="ko-KR" sz="1400" dirty="0"/>
              <a:t>Normal</a:t>
            </a:r>
            <a:r>
              <a:rPr lang="ko-KR" altLang="en-US" sz="1400" dirty="0"/>
              <a:t>벡터</a:t>
            </a:r>
            <a:r>
              <a:rPr lang="en-US" altLang="ko-KR" sz="1400" dirty="0"/>
              <a:t>(</a:t>
            </a:r>
            <a:r>
              <a:rPr lang="ko-KR" altLang="en-US" sz="1400" dirty="0"/>
              <a:t>수직</a:t>
            </a:r>
            <a:r>
              <a:rPr lang="en-US" altLang="ko-KR" sz="1400" dirty="0"/>
              <a:t>) </a:t>
            </a:r>
            <a:r>
              <a:rPr lang="ko-KR" altLang="en-US" sz="1400" dirty="0"/>
              <a:t>방향으로 적분한 것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Inverse</a:t>
            </a:r>
            <a:r>
              <a:rPr lang="ko-KR" altLang="en-US" sz="1400" dirty="0"/>
              <a:t> </a:t>
            </a:r>
            <a:r>
              <a:rPr lang="en-US" altLang="ko-KR" sz="1400" dirty="0"/>
              <a:t>3D Radon Transform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f(x)</a:t>
            </a:r>
            <a:r>
              <a:rPr lang="ko-KR" altLang="en-US" sz="1400" dirty="0"/>
              <a:t>를 </a:t>
            </a:r>
            <a:r>
              <a:rPr lang="en-US" altLang="ko-KR" sz="1400" dirty="0"/>
              <a:t>2D Plan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43D387-1CDA-4634-A91C-389E5F6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1" y="2294117"/>
            <a:ext cx="5592474" cy="621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149FF4-86F3-42C6-946A-70FC2731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70" y="1988840"/>
            <a:ext cx="3312230" cy="1601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F412C4-F3E9-4113-82DA-B3D6B5F41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4485667"/>
            <a:ext cx="3752850" cy="695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8DB15-2EE9-47CA-8E0E-3B7041842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820" y="5733256"/>
            <a:ext cx="3088064" cy="948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95ED0-78C0-47EA-B667-8B3B8BC5A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737" y="1020335"/>
            <a:ext cx="3076575" cy="352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A47C2-1122-403F-B7E1-491DA86E0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432" y="3787292"/>
            <a:ext cx="1269357" cy="2770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FFBB57-147A-4152-921F-48BEAA2CC4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336" y="3787292"/>
            <a:ext cx="1304625" cy="27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73723-2913-4E19-9084-13B19A12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2" y="1700808"/>
            <a:ext cx="4650542" cy="4032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22A54D-7A25-402B-9F24-0EE91582D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1700808"/>
            <a:ext cx="4650542" cy="40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4834D-3531-4547-9AED-03D6B886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300874"/>
            <a:ext cx="8136904" cy="54979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3F81E1-522E-4C96-8E3F-F1A3ADF6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57" y="4149080"/>
            <a:ext cx="4304443" cy="2304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28DD4D-6E86-4A94-A7E6-1682B9C8C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8" y="3984754"/>
            <a:ext cx="2418422" cy="27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B973ED-7EBD-4D88-A65D-2D01290FCCB8}"/>
              </a:ext>
            </a:extLst>
          </p:cNvPr>
          <p:cNvSpPr/>
          <p:nvPr/>
        </p:nvSpPr>
        <p:spPr>
          <a:xfrm>
            <a:off x="252854" y="1434606"/>
            <a:ext cx="44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1st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2nd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29B9E-3ECD-475E-9E88-DCD35041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1754794"/>
            <a:ext cx="3935734" cy="16742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153079-32C1-4641-978B-1F3B4A5DD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92" t="5575"/>
          <a:stretch/>
        </p:blipFill>
        <p:spPr>
          <a:xfrm>
            <a:off x="560513" y="3933056"/>
            <a:ext cx="3935734" cy="2664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F3D67A-99E1-41F1-908D-1B5EDCCA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6" y="1787161"/>
            <a:ext cx="1725189" cy="17133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75B17-FA84-42EF-B2E4-72D1B5678EE0}"/>
              </a:ext>
            </a:extLst>
          </p:cNvPr>
          <p:cNvSpPr/>
          <p:nvPr/>
        </p:nvSpPr>
        <p:spPr>
          <a:xfrm>
            <a:off x="5310277" y="1434606"/>
            <a:ext cx="44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3rd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4th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8D1B6A-0E8F-4DC4-A10E-3591C4008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24" y="3950733"/>
            <a:ext cx="3812910" cy="23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665E8-B3DA-4C90-9197-48028190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1613419"/>
            <a:ext cx="3515488" cy="2319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7F641-BB03-437F-8844-E797A901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8" y="4302517"/>
            <a:ext cx="3517212" cy="2319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A2DD1C-9243-4800-A85F-449F0FE82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245" y="1642859"/>
            <a:ext cx="3515488" cy="2329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F23619-A11B-4912-B2C4-C40157409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518" y="4302518"/>
            <a:ext cx="3799216" cy="25108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25E1AE-7CC2-42C2-A301-3AEE5DDBCEC4}"/>
              </a:ext>
            </a:extLst>
          </p:cNvPr>
          <p:cNvSpPr/>
          <p:nvPr/>
        </p:nvSpPr>
        <p:spPr>
          <a:xfrm>
            <a:off x="252854" y="1251194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en-US" altLang="ko-KR" sz="1400" dirty="0"/>
              <a:t>Entry</a:t>
            </a:r>
            <a:r>
              <a:rPr lang="ko-KR" altLang="en-US" sz="1400" dirty="0"/>
              <a:t>가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된 값들을 더한다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92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BC0DA-EF7A-49D7-AD68-2943BDD5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688791"/>
            <a:ext cx="3362859" cy="22032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 </a:t>
            </a:r>
            <a:r>
              <a:rPr lang="ko-KR" altLang="en-US" sz="1400" dirty="0"/>
              <a:t>합에서 각 </a:t>
            </a:r>
            <a:r>
              <a:rPr lang="en-US" altLang="ko-KR" sz="1400" dirty="0"/>
              <a:t>Entry </a:t>
            </a:r>
            <a:r>
              <a:rPr lang="ko-KR" altLang="en-US" sz="1400" dirty="0"/>
              <a:t>값을 뺀다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ADDAF-F86D-4882-BBD9-9E91458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017642"/>
            <a:ext cx="3362859" cy="21146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DE707-7316-4DC9-8E71-4F71659AE36E}"/>
              </a:ext>
            </a:extLst>
          </p:cNvPr>
          <p:cNvSpPr/>
          <p:nvPr/>
        </p:nvSpPr>
        <p:spPr>
          <a:xfrm>
            <a:off x="5344143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</a:t>
            </a:r>
            <a:r>
              <a:rPr lang="ko-KR" altLang="en-US" sz="1400" dirty="0"/>
              <a:t>의 수 </a:t>
            </a:r>
            <a:r>
              <a:rPr lang="en-US" altLang="ko-KR" sz="1400" dirty="0"/>
              <a:t>-1 </a:t>
            </a:r>
            <a:r>
              <a:rPr lang="ko-KR" altLang="en-US" sz="1400" dirty="0"/>
              <a:t>로 나눈다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F435BC-67EC-4862-848C-344728B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479" y="1688791"/>
            <a:ext cx="3362859" cy="22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0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r>
              <a:rPr lang="ko-KR" altLang="en-US" sz="1400" dirty="0"/>
              <a:t> 절차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3D9D2-4EB1-4690-8A64-7DD58DF9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648949"/>
            <a:ext cx="856895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CT(Computed Tomography) History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5C63055-BBDC-4E19-9339-FDA8ABBB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1300874"/>
            <a:ext cx="4968552" cy="19248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FF039-C33E-4133-910F-4D4D47D8F7F8}"/>
              </a:ext>
            </a:extLst>
          </p:cNvPr>
          <p:cNvSpPr/>
          <p:nvPr/>
        </p:nvSpPr>
        <p:spPr>
          <a:xfrm>
            <a:off x="463805" y="3333421"/>
            <a:ext cx="4993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6th : Helical CT (</a:t>
            </a:r>
            <a:r>
              <a:rPr lang="ko-KR" altLang="en-US" sz="1400" dirty="0"/>
              <a:t>복부 </a:t>
            </a:r>
            <a:r>
              <a:rPr lang="en-US" altLang="ko-KR" sz="1400" dirty="0"/>
              <a:t>or </a:t>
            </a:r>
            <a:r>
              <a:rPr lang="ko-KR" altLang="en-US" sz="1400" dirty="0"/>
              <a:t>가슴촬영을 </a:t>
            </a:r>
            <a:r>
              <a:rPr lang="en-US" altLang="ko-KR" sz="1400" dirty="0"/>
              <a:t>30s </a:t>
            </a:r>
            <a:r>
              <a:rPr lang="ko-KR" altLang="en-US" sz="1400" dirty="0"/>
              <a:t>안에 끝낸다</a:t>
            </a:r>
            <a:r>
              <a:rPr lang="en-US" altLang="ko-KR" sz="1400" dirty="0"/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80ACFC-EE12-415C-9507-B747BC2F8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5" y="3757610"/>
            <a:ext cx="3538363" cy="22645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B81922-B77C-4DAD-A211-0C86D46C211C}"/>
              </a:ext>
            </a:extLst>
          </p:cNvPr>
          <p:cNvSpPr/>
          <p:nvPr/>
        </p:nvSpPr>
        <p:spPr>
          <a:xfrm>
            <a:off x="463805" y="6076621"/>
            <a:ext cx="4993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7th : </a:t>
            </a:r>
            <a:r>
              <a:rPr lang="en-US" altLang="ko-KR" sz="1400" dirty="0" err="1"/>
              <a:t>Multislice</a:t>
            </a:r>
            <a:r>
              <a:rPr lang="ko-KR" altLang="en-US" sz="1400" dirty="0"/>
              <a:t> </a:t>
            </a:r>
            <a:r>
              <a:rPr lang="en-US" altLang="ko-KR" sz="1400" dirty="0"/>
              <a:t>(CBCT)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F1CF368-BA88-4C3F-84A8-25136C269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869" y="2692456"/>
            <a:ext cx="3656856" cy="15817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CEEDF6-048E-4355-8E14-E85251AE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869" y="1081908"/>
            <a:ext cx="3656856" cy="16105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05EADE-798B-479A-B2AC-830651D40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869" y="4287454"/>
            <a:ext cx="3656856" cy="23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2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BackProjected</a:t>
            </a:r>
            <a:r>
              <a:rPr lang="ko-KR" altLang="en-US" sz="1400" dirty="0"/>
              <a:t> </a:t>
            </a:r>
            <a:r>
              <a:rPr lang="en-US" altLang="ko-KR" sz="1400" dirty="0"/>
              <a:t>image</a:t>
            </a:r>
            <a:r>
              <a:rPr lang="ko-KR" altLang="en-US" sz="1400" dirty="0"/>
              <a:t> </a:t>
            </a:r>
            <a:r>
              <a:rPr lang="en-US" altLang="ko-KR" sz="1400" dirty="0"/>
              <a:t>(1</a:t>
            </a:r>
            <a:r>
              <a:rPr lang="ko-KR" altLang="en-US" sz="1400" dirty="0"/>
              <a:t>번</a:t>
            </a:r>
            <a:r>
              <a:rPr lang="en-US" altLang="ko-KR" sz="1400" dirty="0"/>
              <a:t>, 3</a:t>
            </a:r>
            <a:r>
              <a:rPr lang="ko-KR" altLang="en-US" sz="1400" dirty="0"/>
              <a:t>번</a:t>
            </a:r>
            <a:r>
              <a:rPr lang="en-US" altLang="ko-KR" sz="1400" dirty="0"/>
              <a:t>, 7</a:t>
            </a:r>
            <a:r>
              <a:rPr lang="ko-KR" altLang="en-US" sz="1400" dirty="0"/>
              <a:t>번</a:t>
            </a:r>
            <a:r>
              <a:rPr lang="en-US" altLang="ko-KR" sz="1400" dirty="0"/>
              <a:t>, 15</a:t>
            </a:r>
            <a:r>
              <a:rPr lang="ko-KR" altLang="en-US" sz="1400" dirty="0"/>
              <a:t>번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31</a:t>
            </a:r>
            <a:r>
              <a:rPr lang="ko-KR" altLang="en-US" sz="1400" dirty="0"/>
              <a:t>번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63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E637A5-57B3-4712-A451-C6AF0066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2" y="1767537"/>
            <a:ext cx="9089316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7508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Radon transform (p(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en-US" altLang="ko-KR" sz="1400" dirty="0"/>
              <a:t>) 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sinogram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: Projection data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Cross-sectional </a:t>
            </a:r>
            <a:r>
              <a:rPr lang="ko-KR" altLang="en-US" sz="1400" dirty="0"/>
              <a:t>영상을 얻는 과정에서 사용된다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AF976-59EB-4E72-B020-61F2C87E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4" y="1877741"/>
            <a:ext cx="6572250" cy="4612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B5783A-F5D9-4EB4-AE57-E8F018A2F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74" y="4149080"/>
            <a:ext cx="3330872" cy="23269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EC0D58-8565-4112-827F-DF4855B50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524" y="3186112"/>
            <a:ext cx="1914525" cy="485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77AC56-460C-4F59-A29C-085C2B55A536}"/>
              </a:ext>
            </a:extLst>
          </p:cNvPr>
          <p:cNvSpPr/>
          <p:nvPr/>
        </p:nvSpPr>
        <p:spPr>
          <a:xfrm>
            <a:off x="7228688" y="2810458"/>
            <a:ext cx="1914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Delta function</a:t>
            </a:r>
          </a:p>
        </p:txBody>
      </p:sp>
    </p:spTree>
    <p:extLst>
      <p:ext uri="{BB962C8B-B14F-4D97-AF65-F5344CB8AC3E}">
        <p14:creationId xmlns:p14="http://schemas.microsoft.com/office/powerpoint/2010/main" val="1440950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Fourier transform(FT)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C9FCA-D0DE-4F20-BDD5-6D695F39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648949"/>
            <a:ext cx="73818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92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Central Slice Theorem(CST)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3D25F-DFD6-4C8A-95F5-DAC93498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628800"/>
            <a:ext cx="7372350" cy="501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863B56-69E7-4032-B824-50B5F157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73" y="4293096"/>
            <a:ext cx="267652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A70DB-44A1-4566-AFFB-766C0E419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047" y="6284181"/>
            <a:ext cx="6277751" cy="573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8DB3EF-30A8-48B7-9325-36EFABEA87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" t="167" r="1292" b="72616"/>
          <a:stretch/>
        </p:blipFill>
        <p:spPr>
          <a:xfrm>
            <a:off x="7473280" y="4873786"/>
            <a:ext cx="6485641" cy="12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Formula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63B56-69E7-4032-B824-50B5F157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16473"/>
            <a:ext cx="267652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A70DB-44A1-4566-AFFB-766C0E419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060848"/>
            <a:ext cx="6277751" cy="5738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A8F567-5A6C-467F-9B5A-53B434486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41" y="2636912"/>
            <a:ext cx="4514850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BF8C78-CBD3-40BC-A0EE-09C48F303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0" y="2924944"/>
            <a:ext cx="7019925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3BF10-0ED6-407D-905B-5041AF46A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12" y="4691980"/>
            <a:ext cx="6105525" cy="1257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5D335E-CB9F-435B-AD54-DA417B2C3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12" y="5896839"/>
            <a:ext cx="7353300" cy="809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B6276F-9998-46B1-B236-B993C7DBB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984" y="751834"/>
            <a:ext cx="6016984" cy="12420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61A38-84F1-4786-ACE6-BD7FE8F845F2}"/>
              </a:ext>
            </a:extLst>
          </p:cNvPr>
          <p:cNvSpPr/>
          <p:nvPr/>
        </p:nvSpPr>
        <p:spPr>
          <a:xfrm>
            <a:off x="5380026" y="37594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P(w) </a:t>
            </a:r>
            <a:r>
              <a:rPr lang="ko-KR" altLang="en-US" sz="1400" dirty="0"/>
              <a:t>는 </a:t>
            </a:r>
            <a:r>
              <a:rPr lang="en-US" altLang="ko-KR" sz="1400" dirty="0"/>
              <a:t>p(s)</a:t>
            </a:r>
            <a:r>
              <a:rPr lang="ko-KR" altLang="en-US" sz="1400" dirty="0"/>
              <a:t>의 </a:t>
            </a:r>
            <a:r>
              <a:rPr lang="en-US" altLang="ko-KR" sz="1400" dirty="0"/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82083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Formula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05B35-CCCB-4B31-8050-482FD5B8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6" y="2519362"/>
            <a:ext cx="1704975" cy="1819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98CDEC-A525-4B04-9A9A-A4091D9C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1648949"/>
            <a:ext cx="7128792" cy="48942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852B8D-043D-4002-890B-ED4D7E9A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72" y="712105"/>
            <a:ext cx="3557191" cy="9368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5434B-F9E9-447E-89AC-DA61DC302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288" y="700613"/>
            <a:ext cx="2360712" cy="12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Ramp Filtering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88767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High-pass filter (</a:t>
            </a:r>
            <a:r>
              <a:rPr lang="ko-KR" altLang="en-US" sz="1400" dirty="0"/>
              <a:t>저주파는 </a:t>
            </a:r>
            <a:r>
              <a:rPr lang="en-US" altLang="ko-KR" sz="1400" dirty="0"/>
              <a:t>Cut-off </a:t>
            </a:r>
            <a:r>
              <a:rPr lang="ko-KR" altLang="en-US" sz="1400" dirty="0"/>
              <a:t>한다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Back projection </a:t>
            </a:r>
            <a:r>
              <a:rPr lang="ko-KR" altLang="en-US" sz="1400" dirty="0"/>
              <a:t>전 단계에서 깨끗한 영상을 만들기 위해 사용 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Blur</a:t>
            </a:r>
            <a:r>
              <a:rPr lang="ko-KR" altLang="en-US" sz="1400" dirty="0"/>
              <a:t>를 줄인다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Projection image</a:t>
            </a:r>
            <a:r>
              <a:rPr lang="ko-KR" altLang="en-US" sz="1400" dirty="0"/>
              <a:t>에서 발견된 </a:t>
            </a:r>
            <a:r>
              <a:rPr lang="en-US" altLang="ko-KR" sz="1400" dirty="0"/>
              <a:t>visual artifact</a:t>
            </a:r>
            <a:r>
              <a:rPr lang="ko-KR" altLang="en-US" sz="1400" dirty="0"/>
              <a:t>들을 제거한다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Ramp Filter</a:t>
            </a:r>
            <a:r>
              <a:rPr lang="ko-KR" altLang="en-US" sz="1400" dirty="0"/>
              <a:t>는 </a:t>
            </a:r>
            <a:r>
              <a:rPr lang="en-US" altLang="ko-KR" sz="1400" dirty="0"/>
              <a:t>Inverse Fourier Transform</a:t>
            </a:r>
            <a:r>
              <a:rPr lang="ko-KR" altLang="en-US" sz="1400" dirty="0"/>
              <a:t>에 의해 정의된다</a:t>
            </a:r>
            <a:r>
              <a:rPr lang="en-US" altLang="ko-KR" sz="1400" dirty="0"/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우측 그림과 같이</a:t>
            </a:r>
            <a:r>
              <a:rPr lang="en-US" altLang="ko-KR" sz="1400" dirty="0"/>
              <a:t>, </a:t>
            </a:r>
            <a:r>
              <a:rPr lang="ko-KR" altLang="en-US" sz="1400" dirty="0"/>
              <a:t>주파수들의 절대값을 계산하고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지점으로 떨어진다</a:t>
            </a:r>
            <a:r>
              <a:rPr lang="en-US" altLang="ko-KR" sz="1400" dirty="0"/>
              <a:t>.(Rolls off)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아래 공식은 주파수 </a:t>
            </a:r>
            <a:r>
              <a:rPr lang="en-US" altLang="ko-KR" sz="1400" dirty="0"/>
              <a:t>domain</a:t>
            </a:r>
            <a:r>
              <a:rPr lang="ko-KR" altLang="en-US" sz="1400" dirty="0"/>
              <a:t>에 적용되며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ky</a:t>
            </a:r>
            <a:r>
              <a:rPr lang="ko-KR" altLang="en-US" sz="1400" dirty="0"/>
              <a:t>는 특정 지점에서의 주파수를 나타낸다</a:t>
            </a:r>
            <a:r>
              <a:rPr lang="en-US" altLang="ko-KR" sz="1400" dirty="0"/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High pass filter</a:t>
            </a:r>
            <a:r>
              <a:rPr lang="ko-KR" altLang="en-US" sz="1400" dirty="0"/>
              <a:t>는 </a:t>
            </a:r>
            <a:r>
              <a:rPr lang="en-US" altLang="ko-KR" sz="1400" dirty="0"/>
              <a:t>Noise</a:t>
            </a:r>
            <a:r>
              <a:rPr lang="ko-KR" altLang="en-US" sz="1400" dirty="0"/>
              <a:t>도 강조하기 때문에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noise</a:t>
            </a:r>
            <a:r>
              <a:rPr lang="ko-KR" altLang="en-US" sz="1400" dirty="0"/>
              <a:t>를 줄이기 위해 아래 </a:t>
            </a:r>
            <a:r>
              <a:rPr lang="en-US" altLang="ko-KR" sz="1400" dirty="0"/>
              <a:t>Cosine Function(Smoothing filter) </a:t>
            </a:r>
            <a:r>
              <a:rPr lang="ko-KR" altLang="en-US" sz="1400" dirty="0"/>
              <a:t>과 조합되어야 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E07A19-F491-47A0-80A3-3F675D51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60" y="1246644"/>
            <a:ext cx="2895600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624440-3363-495D-AD81-7FD51B02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3" y="3789040"/>
            <a:ext cx="3240360" cy="5108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9741B4-B90D-4FC7-8B0A-D7F859BA4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5150276"/>
            <a:ext cx="375285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B719E-B987-462A-BB86-871638AFB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56" y="5036632"/>
            <a:ext cx="1622695" cy="1233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406F1D-FCB3-44B5-A2C6-DC11C4701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16" y="5090863"/>
            <a:ext cx="1561182" cy="1179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4A9D0-F5A4-4CDF-9062-9B1B665C7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899" y="5090862"/>
            <a:ext cx="1633653" cy="1233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E5FA9-7B60-46C8-A551-375F041B4C8C}"/>
              </a:ext>
            </a:extLst>
          </p:cNvPr>
          <p:cNvSpPr txBox="1"/>
          <p:nvPr/>
        </p:nvSpPr>
        <p:spPr>
          <a:xfrm>
            <a:off x="4570456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original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07442-A025-4695-8017-C00D6EF92220}"/>
              </a:ext>
            </a:extLst>
          </p:cNvPr>
          <p:cNvSpPr txBox="1"/>
          <p:nvPr/>
        </p:nvSpPr>
        <p:spPr>
          <a:xfrm>
            <a:off x="6478279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Back projected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9DFFC-7005-4230-9FA5-7B751EFA2030}"/>
              </a:ext>
            </a:extLst>
          </p:cNvPr>
          <p:cNvSpPr txBox="1"/>
          <p:nvPr/>
        </p:nvSpPr>
        <p:spPr>
          <a:xfrm>
            <a:off x="8250635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Ramp filtered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9580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r>
              <a:rPr lang="en-US" altLang="ko-KR" sz="1400" dirty="0"/>
              <a:t> vs Filtered </a:t>
            </a:r>
            <a:r>
              <a:rPr lang="en-US" altLang="ko-KR" sz="1400" dirty="0" err="1"/>
              <a:t>Backprojection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8CCAA-775A-460C-95DF-4529E3399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8"/>
          <a:stretch/>
        </p:blipFill>
        <p:spPr>
          <a:xfrm>
            <a:off x="560512" y="1772816"/>
            <a:ext cx="7191375" cy="4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Weighted </a:t>
            </a:r>
            <a:r>
              <a:rPr lang="en-US" altLang="ko-KR" b="1" dirty="0" err="1"/>
              <a:t>filterd</a:t>
            </a:r>
            <a:r>
              <a:rPr lang="en-US" altLang="ko-KR" b="1" dirty="0"/>
              <a:t>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092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Helical cone-beam CT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approximative reconstruction </a:t>
            </a:r>
            <a:r>
              <a:rPr lang="ko-KR" altLang="en-US" sz="1400" dirty="0"/>
              <a:t>방법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좌측은 </a:t>
            </a:r>
            <a:r>
              <a:rPr lang="en-US" altLang="ko-KR" sz="1400" dirty="0"/>
              <a:t>Original cone-beam geometry</a:t>
            </a:r>
            <a:br>
              <a:rPr lang="en-US" altLang="ko-KR" sz="1400" dirty="0"/>
            </a:br>
            <a:r>
              <a:rPr lang="ko-KR" altLang="en-US" sz="1400" dirty="0"/>
              <a:t>우측은 </a:t>
            </a:r>
            <a:r>
              <a:rPr lang="en-US" altLang="ko-KR" sz="1400" dirty="0"/>
              <a:t>semi-parallel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가지 </a:t>
            </a:r>
            <a:r>
              <a:rPr lang="en-US" altLang="ko-KR" sz="1400" dirty="0"/>
              <a:t>STEP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Rebinning</a:t>
            </a:r>
            <a:r>
              <a:rPr lang="en-US" altLang="ko-KR" sz="1400" dirty="0"/>
              <a:t> of cone-beam data to semi-parallel data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Ramp-filtering of </a:t>
            </a:r>
            <a:r>
              <a:rPr lang="en-US" altLang="ko-KR" sz="1400" dirty="0" err="1"/>
              <a:t>rebinned</a:t>
            </a:r>
            <a:r>
              <a:rPr lang="en-US" altLang="ko-KR" sz="1400" dirty="0"/>
              <a:t> projection data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Normalized </a:t>
            </a:r>
            <a:r>
              <a:rPr lang="en-US" altLang="ko-KR" sz="1400" dirty="0" err="1"/>
              <a:t>backprojection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  <a:r>
              <a:rPr lang="ko-KR" altLang="en-US" sz="1400" dirty="0"/>
              <a:t> </a:t>
            </a:r>
            <a:r>
              <a:rPr lang="en-US" altLang="ko-KR" sz="1400" dirty="0"/>
              <a:t>angle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α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</a:t>
            </a:r>
            <a:r>
              <a:rPr lang="ko-KR" altLang="en-US" sz="1400" dirty="0"/>
              <a:t>의 </a:t>
            </a:r>
            <a:r>
              <a:rPr lang="en-US" altLang="ko-KR" sz="1400" dirty="0"/>
              <a:t>Location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와의 거리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Rs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환자 </a:t>
            </a:r>
            <a:r>
              <a:rPr lang="en-US" altLang="ko-KR" sz="1400" dirty="0"/>
              <a:t>Table</a:t>
            </a:r>
            <a:r>
              <a:rPr lang="ko-KR" altLang="en-US" sz="1400" dirty="0"/>
              <a:t> </a:t>
            </a:r>
            <a:r>
              <a:rPr lang="en-US" altLang="ko-KR" sz="1400" dirty="0"/>
              <a:t>feed(Helix pitch)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Arbitrary point (l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Source point)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D88AE-36CB-447E-8BF0-481FD391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1351612"/>
            <a:ext cx="3729633" cy="28625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72A93-8B1D-4498-ABC1-3095A4B2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85" y="3933056"/>
            <a:ext cx="1743075" cy="809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E77C7-CE0B-4383-B07A-17BF3F8B4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706" y="3139117"/>
            <a:ext cx="2730417" cy="165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26E6E-C1F6-4DD0-B618-08972D9E3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580" y="4836865"/>
            <a:ext cx="3321723" cy="18610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302458-2710-4DBA-B5A7-227D8A8F8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44" y="5536977"/>
            <a:ext cx="2911971" cy="7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Iterative</a:t>
            </a:r>
            <a:r>
              <a:rPr lang="ko-KR" altLang="en-US" b="1" dirty="0"/>
              <a:t> </a:t>
            </a:r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844456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Back projection</a:t>
            </a:r>
            <a:r>
              <a:rPr lang="ko-KR" altLang="en-US" sz="1400" dirty="0"/>
              <a:t>의 문제인 </a:t>
            </a:r>
            <a:r>
              <a:rPr lang="en-US" altLang="ko-KR" sz="1400" dirty="0"/>
              <a:t>Noise</a:t>
            </a:r>
            <a:r>
              <a:rPr lang="ko-KR" altLang="en-US" sz="1400" dirty="0"/>
              <a:t>를 제거하기 위한 가장 일반적인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방법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Iterative reconstruction </a:t>
            </a:r>
            <a:r>
              <a:rPr lang="ko-KR" altLang="en-US" sz="1400" dirty="0"/>
              <a:t>은 </a:t>
            </a:r>
            <a:r>
              <a:rPr lang="en-US" altLang="ko-KR" sz="1400" dirty="0"/>
              <a:t>regular filtered </a:t>
            </a:r>
            <a:r>
              <a:rPr lang="en-US" altLang="ko-KR" sz="1400" dirty="0" err="1"/>
              <a:t>backprojection</a:t>
            </a:r>
            <a:r>
              <a:rPr lang="en-US" altLang="ko-KR" sz="1400" dirty="0"/>
              <a:t> </a:t>
            </a:r>
            <a:r>
              <a:rPr lang="ko-KR" altLang="en-US" sz="1400" dirty="0"/>
              <a:t>영상을 가지고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</a:t>
            </a:r>
            <a:r>
              <a:rPr lang="ko-KR" altLang="en-US" sz="1400" dirty="0"/>
              <a:t>과정에서 차이</a:t>
            </a:r>
            <a:r>
              <a:rPr lang="en-US" altLang="ko-KR" sz="1400" dirty="0"/>
              <a:t>(or error)</a:t>
            </a:r>
            <a:r>
              <a:rPr lang="ko-KR" altLang="en-US" sz="1400" dirty="0"/>
              <a:t>를 확인함으로써 더 좋은 </a:t>
            </a:r>
            <a:r>
              <a:rPr lang="en-US" altLang="ko-KR" sz="1400" dirty="0"/>
              <a:t>Guess</a:t>
            </a:r>
            <a:r>
              <a:rPr lang="ko-KR" altLang="en-US" sz="1400" dirty="0"/>
              <a:t>를 할 수 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이를 여러 번 반복한다</a:t>
            </a:r>
            <a:r>
              <a:rPr lang="en-US" altLang="ko-KR" sz="1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Noise</a:t>
            </a:r>
            <a:r>
              <a:rPr lang="ko-KR" altLang="en-US" sz="1400" dirty="0"/>
              <a:t>와 다른 </a:t>
            </a:r>
            <a:r>
              <a:rPr lang="en-US" altLang="ko-KR" sz="1400" dirty="0"/>
              <a:t>Artifact</a:t>
            </a:r>
            <a:r>
              <a:rPr lang="ko-KR" altLang="en-US" sz="1400" dirty="0"/>
              <a:t>들을 개선해야 하기에</a:t>
            </a:r>
            <a:br>
              <a:rPr lang="en-US" altLang="ko-KR" sz="1400" dirty="0"/>
            </a:br>
            <a:r>
              <a:rPr lang="en-US" altLang="ko-KR" sz="1400" dirty="0" err="1"/>
              <a:t>Backprojection</a:t>
            </a:r>
            <a:r>
              <a:rPr lang="en-US" altLang="ko-KR" sz="1400" dirty="0"/>
              <a:t> </a:t>
            </a:r>
            <a:r>
              <a:rPr lang="ko-KR" altLang="en-US" sz="1400" dirty="0"/>
              <a:t>보다 더 </a:t>
            </a:r>
            <a:r>
              <a:rPr lang="en-US" altLang="ko-KR" sz="1400" dirty="0"/>
              <a:t>Computationally intensive</a:t>
            </a:r>
            <a:r>
              <a:rPr lang="ko-KR" altLang="en-US" sz="1400" dirty="0"/>
              <a:t> 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E4D060-68C5-4A66-9057-B7FE40D2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3916302"/>
            <a:ext cx="5760639" cy="26315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63C5B11-50EE-4270-8DFC-6F26AA84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643" y="2552129"/>
            <a:ext cx="3185642" cy="39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 (Cone beam computed tomography) </a:t>
            </a:r>
            <a:r>
              <a:rPr lang="ko-KR" altLang="en-US" b="1" dirty="0"/>
              <a:t>개요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CBCT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 computed tomography</a:t>
            </a:r>
            <a:r>
              <a:rPr lang="ko-KR" altLang="en-US" sz="1400" dirty="0"/>
              <a:t>의 계산으로 구성된 의료영상 기술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초기에 혈관조형술을 위해 개발 되었으나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최근에는 방사선 요법과 유방 조영술이 포함된다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는 </a:t>
            </a:r>
            <a:r>
              <a:rPr lang="en-US" altLang="ko-KR" sz="1400" dirty="0"/>
              <a:t>X </a:t>
            </a:r>
            <a:r>
              <a:rPr lang="ko-KR" altLang="en-US" sz="1400" dirty="0"/>
              <a:t>선 광자를 기록하고</a:t>
            </a:r>
            <a:r>
              <a:rPr lang="en-US" altLang="ko-KR" sz="1400" dirty="0"/>
              <a:t>, </a:t>
            </a:r>
            <a:r>
              <a:rPr lang="ko-KR" altLang="en-US" sz="1400" dirty="0"/>
              <a:t>판독하여 </a:t>
            </a:r>
            <a:r>
              <a:rPr lang="en-US" altLang="ko-KR" sz="1400" dirty="0"/>
              <a:t>Computer</a:t>
            </a:r>
            <a:r>
              <a:rPr lang="ko-KR" altLang="en-US" sz="1400" dirty="0"/>
              <a:t>로 보낼 수 있어야 하고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한번의 회전에 수백 번 </a:t>
            </a:r>
            <a:r>
              <a:rPr lang="en-US" altLang="ko-KR" sz="1400" dirty="0"/>
              <a:t>Acquisition </a:t>
            </a:r>
            <a:r>
              <a:rPr lang="ko-KR" altLang="en-US" sz="1400" dirty="0"/>
              <a:t>할 수 있어야 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장점 </a:t>
            </a:r>
            <a:r>
              <a:rPr lang="en-US" altLang="ko-KR" sz="1400" dirty="0"/>
              <a:t>: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짧은 검사 시간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환자의 </a:t>
            </a:r>
            <a:r>
              <a:rPr lang="en-US" altLang="ko-KR" sz="1400" dirty="0"/>
              <a:t>Translation(</a:t>
            </a:r>
            <a:r>
              <a:rPr lang="ko-KR" altLang="en-US" sz="1400" dirty="0"/>
              <a:t>움직임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의한 </a:t>
            </a:r>
            <a:r>
              <a:rPr lang="en-US" altLang="ko-KR" sz="1400" dirty="0" err="1"/>
              <a:t>unsharpness</a:t>
            </a:r>
            <a:r>
              <a:rPr lang="en-US" altLang="ko-KR" sz="1400" dirty="0"/>
              <a:t> </a:t>
            </a:r>
            <a:r>
              <a:rPr lang="ko-KR" altLang="en-US" sz="1400" dirty="0"/>
              <a:t>감소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환자의 움직임에 의한 왜곡</a:t>
            </a:r>
            <a:r>
              <a:rPr lang="en-US" altLang="ko-KR" sz="1400" dirty="0"/>
              <a:t>(Distortion)</a:t>
            </a:r>
            <a:r>
              <a:rPr lang="ko-KR" altLang="en-US" sz="1400" dirty="0"/>
              <a:t> 감소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/>
              <a:t>X-ray</a:t>
            </a:r>
            <a:r>
              <a:rPr lang="ko-KR" altLang="en-US" sz="1400" dirty="0"/>
              <a:t> </a:t>
            </a:r>
            <a:r>
              <a:rPr lang="en-US" altLang="ko-KR" sz="1400" dirty="0"/>
              <a:t>tube</a:t>
            </a:r>
            <a:r>
              <a:rPr lang="ko-KR" altLang="en-US" sz="1400" dirty="0"/>
              <a:t> 효율성 증가</a:t>
            </a:r>
            <a:r>
              <a:rPr lang="en-US" altLang="ko-KR" sz="1400" dirty="0"/>
              <a:t> (1/4 ~ 1/5 </a:t>
            </a:r>
            <a:r>
              <a:rPr lang="ko-KR" altLang="en-US" sz="1400" dirty="0"/>
              <a:t>수준으로 저렴하다</a:t>
            </a:r>
            <a:r>
              <a:rPr lang="en-US" altLang="ko-KR" sz="1400" dirty="0"/>
              <a:t>)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공간을 적게 차지한다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큰 </a:t>
            </a:r>
            <a:r>
              <a:rPr lang="en-US" altLang="ko-KR" sz="1400" dirty="0"/>
              <a:t>FOV</a:t>
            </a:r>
            <a:r>
              <a:rPr lang="ko-KR" altLang="en-US" sz="1400" dirty="0"/>
              <a:t>를 가진 영상의 질이 떨어진다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Why? </a:t>
            </a:r>
            <a:r>
              <a:rPr lang="ko-KR" altLang="en-US" sz="1400" dirty="0"/>
              <a:t>많은 양의 산란된 방사선을 검출하기 때문에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/>
              <a:t>Reconstruction</a:t>
            </a:r>
            <a:r>
              <a:rPr lang="ko-KR" altLang="en-US" sz="1400" dirty="0"/>
              <a:t>을 위한 </a:t>
            </a:r>
            <a:r>
              <a:rPr lang="en-US" altLang="ko-KR" sz="1400" dirty="0"/>
              <a:t>Computing time</a:t>
            </a:r>
            <a:r>
              <a:rPr lang="ko-KR" altLang="en-US" sz="1400" dirty="0"/>
              <a:t>이 오래 걸린다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(FOV, basis </a:t>
            </a:r>
            <a:r>
              <a:rPr lang="ko-KR" altLang="en-US" sz="1400" dirty="0"/>
              <a:t>영상의 수</a:t>
            </a:r>
            <a:r>
              <a:rPr lang="en-US" altLang="ko-KR" sz="1400" dirty="0"/>
              <a:t>, resolution, reconstruction algorithm </a:t>
            </a:r>
            <a:r>
              <a:rPr lang="ko-KR" altLang="en-US" sz="1400" dirty="0"/>
              <a:t>등에 따라 차이가 있다</a:t>
            </a:r>
            <a:r>
              <a:rPr lang="en-US" altLang="ko-KR" sz="1400" dirty="0"/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촬영 </a:t>
            </a:r>
            <a:r>
              <a:rPr lang="en-US" altLang="ko-KR" sz="1400" dirty="0"/>
              <a:t>: X-ray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는 고정되어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받침대를 회전</a:t>
            </a:r>
            <a:r>
              <a:rPr lang="en-US" altLang="ko-KR" sz="1400" dirty="0"/>
              <a:t>(360° or 180°) </a:t>
            </a:r>
            <a:r>
              <a:rPr lang="ko-KR" altLang="en-US" sz="1400" dirty="0"/>
              <a:t>시킴으로써 </a:t>
            </a:r>
            <a:r>
              <a:rPr lang="en-US" altLang="ko-KR" sz="1400" dirty="0"/>
              <a:t>Image</a:t>
            </a:r>
            <a:r>
              <a:rPr lang="ko-KR" altLang="en-US" sz="1400" dirty="0"/>
              <a:t>를 얻어낸다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대부분은 </a:t>
            </a:r>
            <a:r>
              <a:rPr lang="en-US" altLang="ko-KR" sz="1400" dirty="0">
                <a:sym typeface="Wingdings" panose="05000000000000000000" pitchFamily="2" charset="2"/>
              </a:rPr>
              <a:t>360°</a:t>
            </a:r>
            <a:r>
              <a:rPr lang="ko-KR" altLang="en-US" sz="1400" dirty="0">
                <a:sym typeface="Wingdings" panose="05000000000000000000" pitchFamily="2" charset="2"/>
              </a:rPr>
              <a:t>를 회전 하지만</a:t>
            </a:r>
            <a:r>
              <a:rPr lang="en-US" altLang="ko-KR" sz="1400" dirty="0">
                <a:sym typeface="Wingdings" panose="05000000000000000000" pitchFamily="2" charset="2"/>
              </a:rPr>
              <a:t>, Full FOV Reconstruction</a:t>
            </a:r>
            <a:r>
              <a:rPr lang="ko-KR" altLang="en-US" sz="1400" dirty="0">
                <a:sym typeface="Wingdings" panose="05000000000000000000" pitchFamily="2" charset="2"/>
              </a:rPr>
              <a:t>을 위해서는 </a:t>
            </a:r>
            <a:r>
              <a:rPr lang="en-US" altLang="ko-KR" sz="1400" dirty="0">
                <a:sym typeface="Wingdings" panose="05000000000000000000" pitchFamily="2" charset="2"/>
              </a:rPr>
              <a:t>Half rotation</a:t>
            </a:r>
            <a:r>
              <a:rPr lang="ko-KR" altLang="en-US" sz="1400" dirty="0">
                <a:sym typeface="Wingdings" panose="05000000000000000000" pitchFamily="2" charset="2"/>
              </a:rPr>
              <a:t>으로 충분하기에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ko-KR" altLang="en-US" sz="1400" dirty="0">
                <a:sym typeface="Wingdings" panose="05000000000000000000" pitchFamily="2" charset="2"/>
              </a:rPr>
              <a:t>선택적으로 사용한다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허나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전체 영상의 질을 떨어트린다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01ED55-6E6F-4EF3-860A-EEAD6663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8" y="2852936"/>
            <a:ext cx="3240360" cy="23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Grangeat’s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Approximate reconstruction vs exact 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approximate reconstruction </a:t>
            </a:r>
            <a:r>
              <a:rPr lang="ko-KR" altLang="en-US" sz="1400" dirty="0">
                <a:solidFill>
                  <a:prstClr val="black"/>
                </a:solidFill>
              </a:rPr>
              <a:t>방식을 취한다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두 차이를 이해하기 위해서는 </a:t>
            </a: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의 이해가 필요하다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Tuy’s</a:t>
            </a:r>
            <a:r>
              <a:rPr lang="en-US" altLang="ko-KR" sz="1400" dirty="0"/>
              <a:t> Condition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cone-beam data </a:t>
            </a:r>
            <a:r>
              <a:rPr lang="ko-KR" altLang="en-US" sz="1400" dirty="0">
                <a:solidFill>
                  <a:prstClr val="black"/>
                </a:solidFill>
              </a:rPr>
              <a:t>충분성의 문제이다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Cone-beam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가 물체를 지날 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물체의 회전축을 지나지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충분한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얻기 위해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는 회전축을 중심으로 돌아야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Grangeat’s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</a:t>
            </a:r>
            <a:r>
              <a:rPr lang="en-US" altLang="ko-KR" sz="1400" dirty="0" err="1">
                <a:solidFill>
                  <a:prstClr val="black"/>
                </a:solidFill>
              </a:rPr>
              <a:t>algorith</a:t>
            </a:r>
            <a:r>
              <a:rPr lang="ko-KR" altLang="en-US" sz="1400" dirty="0">
                <a:solidFill>
                  <a:prstClr val="black"/>
                </a:solidFill>
              </a:rPr>
              <a:t>과 달리 </a:t>
            </a:r>
            <a:r>
              <a:rPr lang="en-US" altLang="ko-KR" sz="1400" dirty="0" err="1">
                <a:solidFill>
                  <a:prstClr val="black"/>
                </a:solidFill>
              </a:rPr>
              <a:t>Grangeat’s</a:t>
            </a:r>
            <a:r>
              <a:rPr lang="en-US" altLang="ko-KR" sz="1400" dirty="0">
                <a:solidFill>
                  <a:prstClr val="black"/>
                </a:solidFill>
              </a:rPr>
              <a:t>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filter </a:t>
            </a:r>
            <a:r>
              <a:rPr lang="ko-KR" altLang="en-US" sz="1400" dirty="0">
                <a:solidFill>
                  <a:prstClr val="black"/>
                </a:solidFill>
              </a:rPr>
              <a:t>처리를 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Minor</a:t>
            </a:r>
            <a:r>
              <a:rPr lang="ko-KR" altLang="en-US" sz="1400" dirty="0">
                <a:solidFill>
                  <a:prstClr val="black"/>
                </a:solidFill>
              </a:rPr>
              <a:t>한 </a:t>
            </a:r>
            <a:r>
              <a:rPr lang="en-US" altLang="ko-KR" sz="1400" dirty="0">
                <a:solidFill>
                  <a:prstClr val="black"/>
                </a:solidFill>
              </a:rPr>
              <a:t>artifact</a:t>
            </a:r>
            <a:r>
              <a:rPr lang="ko-KR" altLang="en-US" sz="1400" dirty="0">
                <a:solidFill>
                  <a:prstClr val="black"/>
                </a:solidFill>
              </a:rPr>
              <a:t>들을 줄이기 위해 </a:t>
            </a:r>
            <a:r>
              <a:rPr lang="en-US" altLang="ko-KR" sz="1400" dirty="0">
                <a:solidFill>
                  <a:prstClr val="black"/>
                </a:solidFill>
              </a:rPr>
              <a:t>Pre-processing data</a:t>
            </a:r>
            <a:r>
              <a:rPr lang="ko-KR" altLang="en-US" sz="1400" dirty="0">
                <a:solidFill>
                  <a:prstClr val="black"/>
                </a:solidFill>
              </a:rPr>
              <a:t>를 여러 번 수행한다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Interpolation error</a:t>
            </a:r>
            <a:r>
              <a:rPr lang="ko-KR" altLang="en-US" sz="1400" dirty="0">
                <a:solidFill>
                  <a:prstClr val="black"/>
                </a:solidFill>
              </a:rPr>
              <a:t>는 발생될 것이다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Plane line(</a:t>
            </a:r>
            <a:r>
              <a:rPr lang="ko-KR" altLang="en-US" sz="1400" dirty="0">
                <a:solidFill>
                  <a:prstClr val="black"/>
                </a:solidFill>
              </a:rPr>
              <a:t>초점부터 </a:t>
            </a:r>
            <a:r>
              <a:rPr lang="en-US" altLang="ko-KR" sz="1400" dirty="0">
                <a:solidFill>
                  <a:prstClr val="black"/>
                </a:solidFill>
              </a:rPr>
              <a:t>Integration line</a:t>
            </a:r>
            <a:r>
              <a:rPr lang="ko-KR" altLang="en-US" sz="1400" dirty="0">
                <a:solidFill>
                  <a:prstClr val="black"/>
                </a:solidFill>
              </a:rPr>
              <a:t>까지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은 물체의 </a:t>
            </a:r>
            <a:r>
              <a:rPr lang="en-US" altLang="ko-KR" sz="1400" dirty="0">
                <a:solidFill>
                  <a:prstClr val="black"/>
                </a:solidFill>
              </a:rPr>
              <a:t>weighted plane integral</a:t>
            </a:r>
            <a:r>
              <a:rPr lang="ko-KR" altLang="en-US" sz="1400" dirty="0">
                <a:solidFill>
                  <a:prstClr val="black"/>
                </a:solidFill>
              </a:rPr>
              <a:t>을 제공한다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r>
              <a:rPr lang="en-US" altLang="ko-KR" sz="1200" dirty="0">
                <a:solidFill>
                  <a:prstClr val="black"/>
                </a:solidFill>
              </a:rPr>
              <a:t>(Radon Transform)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순서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Detect plane</a:t>
            </a:r>
            <a:r>
              <a:rPr lang="ko-KR" altLang="en-US" sz="1400" dirty="0"/>
              <a:t>에서 </a:t>
            </a:r>
            <a:r>
              <a:rPr lang="en-US" altLang="ko-KR" sz="1400" dirty="0"/>
              <a:t>Line</a:t>
            </a:r>
            <a:r>
              <a:rPr lang="ko-KR" altLang="en-US" sz="1400" dirty="0"/>
              <a:t>을 적분하여</a:t>
            </a:r>
            <a:r>
              <a:rPr lang="en-US" altLang="ko-KR" sz="1400" dirty="0"/>
              <a:t>, Weighted integral</a:t>
            </a:r>
            <a:r>
              <a:rPr lang="ko-KR" altLang="en-US" sz="1400" dirty="0"/>
              <a:t>을 발생시킨다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결과를 각도 미분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Radon Space</a:t>
            </a:r>
            <a:r>
              <a:rPr lang="ko-KR" altLang="en-US" sz="1400" dirty="0"/>
              <a:t>에서 해석한다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평면의 </a:t>
            </a:r>
            <a:r>
              <a:rPr lang="en-US" altLang="ko-KR" sz="1400" dirty="0"/>
              <a:t>Normal </a:t>
            </a:r>
            <a:r>
              <a:rPr lang="ko-KR" altLang="en-US" sz="1400" dirty="0"/>
              <a:t>방향</a:t>
            </a:r>
            <a:r>
              <a:rPr lang="en-US" altLang="ko-KR" sz="1400" dirty="0"/>
              <a:t>(</a:t>
            </a:r>
            <a:r>
              <a:rPr lang="ko-KR" altLang="en-US" sz="1400" dirty="0"/>
              <a:t>평면에 수직인 방향</a:t>
            </a:r>
            <a:r>
              <a:rPr lang="en-US" altLang="ko-KR" sz="1400" dirty="0"/>
              <a:t>)</a:t>
            </a:r>
            <a:r>
              <a:rPr lang="ko-KR" altLang="en-US" sz="1400" dirty="0"/>
              <a:t>에서 미분한다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3D Radon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1D723C-0487-4EF3-B206-AE484E01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14" y="1300874"/>
            <a:ext cx="2467898" cy="1637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5F0C9E-3843-46D0-88E7-BE7D7F41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42" y="3196136"/>
            <a:ext cx="2545442" cy="12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7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Cone-Beam Geometry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Component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l-GR" altLang="ko-KR" sz="1400" dirty="0"/>
              <a:t>β</a:t>
            </a:r>
            <a:r>
              <a:rPr lang="en-US" altLang="ko-KR" sz="1400" dirty="0"/>
              <a:t> : Projection Angle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l-GR" altLang="ko-KR" sz="1400" dirty="0"/>
              <a:t>γ</a:t>
            </a:r>
            <a:r>
              <a:rPr lang="en-US" altLang="ko-KR" sz="1400" dirty="0"/>
              <a:t> : Fan angle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두 차이를 이해하기 위해서는 </a:t>
            </a: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의 이해가 필요하다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Tuy’s</a:t>
            </a:r>
            <a:r>
              <a:rPr lang="en-US" altLang="ko-KR" sz="1400" dirty="0"/>
              <a:t> Condition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cone-beam data </a:t>
            </a:r>
            <a:r>
              <a:rPr lang="ko-KR" altLang="en-US" sz="1400" dirty="0">
                <a:solidFill>
                  <a:prstClr val="black"/>
                </a:solidFill>
              </a:rPr>
              <a:t>충분성의 문제이다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Cone-beam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가 물체를 지날 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물체의 회전축을 지나지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충분한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얻기 위해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는 회전축을 중심으로 돌아야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Grangeat’s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</a:t>
            </a:r>
            <a:r>
              <a:rPr lang="en-US" altLang="ko-KR" sz="1400" dirty="0" err="1">
                <a:solidFill>
                  <a:prstClr val="black"/>
                </a:solidFill>
              </a:rPr>
              <a:t>algorith</a:t>
            </a:r>
            <a:r>
              <a:rPr lang="ko-KR" altLang="en-US" sz="1400" dirty="0">
                <a:solidFill>
                  <a:prstClr val="black"/>
                </a:solidFill>
              </a:rPr>
              <a:t>과 달리 </a:t>
            </a:r>
            <a:r>
              <a:rPr lang="en-US" altLang="ko-KR" sz="1400" dirty="0" err="1">
                <a:solidFill>
                  <a:prstClr val="black"/>
                </a:solidFill>
              </a:rPr>
              <a:t>Grangeat’s</a:t>
            </a:r>
            <a:r>
              <a:rPr lang="en-US" altLang="ko-KR" sz="1400" dirty="0">
                <a:solidFill>
                  <a:prstClr val="black"/>
                </a:solidFill>
              </a:rPr>
              <a:t>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filter </a:t>
            </a:r>
            <a:r>
              <a:rPr lang="ko-KR" altLang="en-US" sz="1400" dirty="0">
                <a:solidFill>
                  <a:prstClr val="black"/>
                </a:solidFill>
              </a:rPr>
              <a:t>처리를 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3D Radon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C6119-11AB-4EC2-9BBF-61865ED7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72" y="1308181"/>
            <a:ext cx="4211364" cy="32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CBCT</a:t>
            </a:r>
            <a:r>
              <a:rPr lang="ko-KR" altLang="en-US" sz="1400" dirty="0"/>
              <a:t>는 </a:t>
            </a:r>
            <a:r>
              <a:rPr lang="en-US" altLang="ko-KR" sz="1400" dirty="0"/>
              <a:t>Fan beam CT</a:t>
            </a:r>
            <a:r>
              <a:rPr lang="ko-KR" altLang="en-US" sz="1400" dirty="0"/>
              <a:t>보다 더 빠르고</a:t>
            </a:r>
            <a:r>
              <a:rPr lang="en-US" altLang="ko-KR" sz="1400" dirty="0"/>
              <a:t>, </a:t>
            </a:r>
            <a:r>
              <a:rPr lang="ko-KR" altLang="en-US" sz="1400" dirty="0"/>
              <a:t>유용한 정보를 제공하기 위해 전체 </a:t>
            </a:r>
            <a:r>
              <a:rPr lang="en-US" altLang="ko-KR" sz="1400" dirty="0"/>
              <a:t>FOV</a:t>
            </a:r>
            <a:r>
              <a:rPr lang="ko-KR" altLang="en-US" sz="1400" dirty="0"/>
              <a:t>를 커버하는 </a:t>
            </a:r>
            <a:r>
              <a:rPr lang="en-US" altLang="ko-KR" sz="1400" dirty="0"/>
              <a:t>3D Image</a:t>
            </a:r>
            <a:r>
              <a:rPr lang="ko-KR" altLang="en-US" sz="1400" dirty="0"/>
              <a:t>를 만든다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Fan beam CT</a:t>
            </a:r>
            <a:r>
              <a:rPr lang="ko-KR" altLang="en-US" sz="1400" dirty="0"/>
              <a:t>보다 더 많은 </a:t>
            </a:r>
            <a:r>
              <a:rPr lang="en-US" altLang="ko-KR" sz="1400" dirty="0"/>
              <a:t>artifact</a:t>
            </a:r>
            <a:r>
              <a:rPr lang="ko-KR" altLang="en-US" sz="1400" dirty="0"/>
              <a:t>들이 만들어 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</a:t>
            </a:r>
            <a:r>
              <a:rPr lang="ko-KR" altLang="en-US" sz="1400" dirty="0"/>
              <a:t>시간은 표준 </a:t>
            </a:r>
            <a:r>
              <a:rPr lang="en-US" altLang="ko-KR" sz="1400" dirty="0"/>
              <a:t>Resolution</a:t>
            </a:r>
            <a:r>
              <a:rPr lang="ko-KR" altLang="en-US" sz="1400" dirty="0"/>
              <a:t>에서 </a:t>
            </a:r>
            <a:r>
              <a:rPr lang="en-US" altLang="ko-KR" sz="1400" dirty="0"/>
              <a:t>3</a:t>
            </a:r>
            <a:r>
              <a:rPr lang="ko-KR" altLang="en-US" sz="1400" dirty="0"/>
              <a:t>분 보다 적게 걸려야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Voxel </a:t>
            </a:r>
            <a:r>
              <a:rPr lang="ko-KR" altLang="en-US" sz="1400" dirty="0"/>
              <a:t>크기는 </a:t>
            </a:r>
            <a:r>
              <a:rPr lang="en-US" altLang="ko-KR" sz="1400" dirty="0"/>
              <a:t>Area</a:t>
            </a:r>
            <a:r>
              <a:rPr lang="ko-KR" altLang="en-US" sz="1400" dirty="0"/>
              <a:t>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크기에 따라 달라진다</a:t>
            </a:r>
            <a:r>
              <a:rPr lang="en-US" altLang="ko-KR" sz="1400" dirty="0"/>
              <a:t>. (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Voxel </a:t>
            </a:r>
            <a:r>
              <a:rPr lang="ko-KR" altLang="en-US" sz="1400" dirty="0"/>
              <a:t>크기는 동일하다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Stage</a:t>
            </a:r>
            <a:r>
              <a:rPr lang="ko-KR" altLang="en-US" sz="1400" dirty="0"/>
              <a:t>로 구성된다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Acquisition stage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 수집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Calibration Step(Detector Pre-processing)</a:t>
            </a:r>
            <a:r>
              <a:rPr lang="ko-KR" altLang="en-US" sz="1400" dirty="0"/>
              <a:t>을 진행한다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76DEA-521C-4B9B-94A9-258D2396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0" y="4581128"/>
            <a:ext cx="2910427" cy="2125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AC3010-A6E2-4F61-9F1F-5C8F512E2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86" y="2499702"/>
            <a:ext cx="3409914" cy="1865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80388-C071-4CBF-98DA-00A6CEA85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7" y="3383466"/>
            <a:ext cx="4536504" cy="22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2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 stage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영상이 수집되면</a:t>
            </a:r>
            <a:r>
              <a:rPr lang="en-US" altLang="ko-KR" sz="1400" dirty="0"/>
              <a:t> </a:t>
            </a:r>
            <a:r>
              <a:rPr lang="ko-KR" altLang="en-US" sz="1400" dirty="0"/>
              <a:t>각 행의 관련 영상 끼리 연결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조립한다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Sinogram</a:t>
            </a:r>
            <a:r>
              <a:rPr lang="ko-KR" altLang="en-US" sz="1400" dirty="0"/>
              <a:t>을 구성하는 과정이 여기 포함된다</a:t>
            </a:r>
            <a:r>
              <a:rPr lang="en-US" altLang="ko-KR" sz="1400" dirty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ym typeface="Wingdings" panose="05000000000000000000" pitchFamily="2" charset="2"/>
              </a:rPr>
              <a:t>이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과정에서 </a:t>
            </a:r>
            <a:r>
              <a:rPr lang="en-US" altLang="ko-KR" sz="1400" dirty="0">
                <a:sym typeface="Wingdings" panose="05000000000000000000" pitchFamily="2" charset="2"/>
              </a:rPr>
              <a:t>radon transformation</a:t>
            </a:r>
            <a:r>
              <a:rPr lang="ko-KR" altLang="en-US" sz="1400" dirty="0">
                <a:sym typeface="Wingdings" panose="05000000000000000000" pitchFamily="2" charset="2"/>
              </a:rPr>
              <a:t>이 사용된다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1657350" lvl="3" indent="-285750">
              <a:buFont typeface="Wingdings" panose="05000000000000000000" pitchFamily="2" charset="2"/>
              <a:buChar char=""/>
            </a:pPr>
            <a:r>
              <a:rPr lang="en-US" altLang="ko-KR" sz="1400" dirty="0"/>
              <a:t>n</a:t>
            </a:r>
            <a:r>
              <a:rPr lang="ko-KR" altLang="en-US" sz="1400" dirty="0"/>
              <a:t>번째 </a:t>
            </a:r>
            <a:r>
              <a:rPr lang="en-US" altLang="ko-KR" sz="1400" dirty="0"/>
              <a:t>basis </a:t>
            </a:r>
            <a:r>
              <a:rPr lang="ko-KR" altLang="en-US" sz="1400" dirty="0"/>
              <a:t>영상에 첫번째 </a:t>
            </a:r>
            <a:r>
              <a:rPr lang="en-US" altLang="ko-KR" sz="1400" dirty="0"/>
              <a:t>Row</a:t>
            </a:r>
            <a:r>
              <a:rPr lang="ko-KR" altLang="en-US" sz="1400" dirty="0"/>
              <a:t>는 </a:t>
            </a:r>
            <a:r>
              <a:rPr lang="en-US" altLang="ko-KR" sz="1400" dirty="0"/>
              <a:t>composite </a:t>
            </a:r>
            <a:r>
              <a:rPr lang="ko-KR" altLang="en-US" sz="1400" dirty="0"/>
              <a:t>영상에서 </a:t>
            </a:r>
            <a:r>
              <a:rPr lang="en-US" altLang="ko-KR" sz="1400" dirty="0"/>
              <a:t>n</a:t>
            </a:r>
            <a:r>
              <a:rPr lang="ko-KR" altLang="en-US" sz="1400" dirty="0"/>
              <a:t>번째 줄을 구성하는데 사용한다</a:t>
            </a:r>
            <a:r>
              <a:rPr lang="en-US" altLang="ko-KR" sz="1400" dirty="0"/>
              <a:t>.</a:t>
            </a:r>
          </a:p>
          <a:p>
            <a:pPr marL="1657350" lvl="3" indent="-285750">
              <a:buFont typeface="Wingdings" panose="05000000000000000000" pitchFamily="2" charset="2"/>
              <a:buChar char=""/>
            </a:pPr>
            <a:r>
              <a:rPr lang="ko-KR" altLang="en-US" sz="1400" dirty="0"/>
              <a:t>그 결과</a:t>
            </a:r>
            <a:r>
              <a:rPr lang="en-US" altLang="ko-KR" sz="1400" dirty="0"/>
              <a:t>, </a:t>
            </a:r>
            <a:r>
              <a:rPr lang="ko-KR" altLang="en-US" sz="1400" dirty="0"/>
              <a:t>영상은 다른 </a:t>
            </a:r>
            <a:r>
              <a:rPr lang="en-US" altLang="ko-KR" sz="1400" dirty="0"/>
              <a:t>amplitude</a:t>
            </a:r>
            <a:r>
              <a:rPr lang="ko-KR" altLang="en-US" sz="1400" dirty="0"/>
              <a:t>를 갖는 </a:t>
            </a:r>
            <a:r>
              <a:rPr lang="en-US" altLang="ko-KR" sz="1400" dirty="0"/>
              <a:t>multiple sine</a:t>
            </a:r>
            <a:r>
              <a:rPr lang="ko-KR" altLang="en-US" sz="1400" dirty="0"/>
              <a:t>파로 구성된다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Signogram</a:t>
            </a:r>
            <a:r>
              <a:rPr lang="ko-KR" altLang="en-US" sz="1400" dirty="0"/>
              <a:t>에 </a:t>
            </a:r>
            <a:r>
              <a:rPr lang="en-US" altLang="ko-KR" sz="1400" dirty="0"/>
              <a:t>Reconstruction filter</a:t>
            </a:r>
            <a:r>
              <a:rPr lang="ko-KR" altLang="en-US" sz="1400" dirty="0"/>
              <a:t> </a:t>
            </a:r>
            <a:r>
              <a:rPr lang="en-US" altLang="ko-KR" sz="1400" dirty="0"/>
              <a:t>algorithm</a:t>
            </a:r>
            <a:r>
              <a:rPr lang="ko-KR" altLang="en-US" sz="1400" dirty="0"/>
              <a:t>을 적용하고</a:t>
            </a:r>
            <a:r>
              <a:rPr lang="en-US" altLang="ko-KR" sz="1400" dirty="0"/>
              <a:t>, 2D CT Slice</a:t>
            </a:r>
            <a:r>
              <a:rPr lang="ko-KR" altLang="en-US" sz="1400" dirty="0"/>
              <a:t>로 변환한다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가장</a:t>
            </a:r>
            <a:r>
              <a:rPr lang="en-US" altLang="ko-KR" sz="1400" dirty="0"/>
              <a:t> </a:t>
            </a:r>
            <a:r>
              <a:rPr lang="ko-KR" altLang="en-US" sz="1400" dirty="0"/>
              <a:t>보편적인 </a:t>
            </a:r>
            <a:r>
              <a:rPr lang="en-US" altLang="ko-KR" sz="1400" b="1" dirty="0"/>
              <a:t>Back projection Algorithm 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FDK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Feldkamp</a:t>
            </a:r>
            <a:r>
              <a:rPr lang="en-US" altLang="ko-KR" sz="1400" dirty="0"/>
              <a:t> et al) algorithm</a:t>
            </a:r>
            <a:r>
              <a:rPr lang="ko-KR" altLang="en-US" sz="1400" dirty="0"/>
              <a:t>이다</a:t>
            </a:r>
            <a:r>
              <a:rPr lang="en-US" altLang="ko-KR" sz="1400" dirty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모든 </a:t>
            </a:r>
            <a:r>
              <a:rPr lang="en-US" altLang="ko-KR" sz="1400" dirty="0"/>
              <a:t>Slice</a:t>
            </a:r>
            <a:r>
              <a:rPr lang="ko-KR" altLang="en-US" sz="1400" dirty="0"/>
              <a:t>들이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되면 한 개의 </a:t>
            </a:r>
            <a:r>
              <a:rPr lang="en-US" altLang="ko-KR" sz="1400" dirty="0"/>
              <a:t>Volume</a:t>
            </a:r>
            <a:r>
              <a:rPr lang="ko-KR" altLang="en-US" sz="1400" dirty="0"/>
              <a:t>으로 재조합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Display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</a:t>
            </a:r>
            <a:r>
              <a:rPr lang="ko-KR" altLang="en-US" sz="1400" dirty="0"/>
              <a:t>들을 두번째</a:t>
            </a:r>
            <a:r>
              <a:rPr lang="en-US" altLang="ko-KR" sz="1400" dirty="0"/>
              <a:t> Reconstruction</a:t>
            </a:r>
            <a:r>
              <a:rPr lang="ko-KR" altLang="en-US" sz="1400" dirty="0"/>
              <a:t>을 거쳐서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Plane(Axial, Sagittal, coronal)</a:t>
            </a:r>
            <a:r>
              <a:rPr lang="ko-KR" altLang="en-US" sz="1400" dirty="0"/>
              <a:t>으로 </a:t>
            </a:r>
            <a:r>
              <a:rPr lang="en-US" altLang="ko-KR" sz="1400" dirty="0"/>
              <a:t>Screen</a:t>
            </a:r>
            <a:r>
              <a:rPr lang="ko-KR" altLang="en-US" sz="1400" dirty="0"/>
              <a:t>에 표시한다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76DEA-521C-4B9B-94A9-258D2396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0" y="1459777"/>
            <a:ext cx="2910427" cy="2125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65C255-4B96-4A63-9528-556ED246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63" y="2132856"/>
            <a:ext cx="3893934" cy="19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FDK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Feldkamp’s</a:t>
            </a:r>
            <a:r>
              <a:rPr lang="en-US" altLang="ko-KR" sz="1400" dirty="0"/>
              <a:t>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3D CT Image reconstruction</a:t>
            </a:r>
            <a:r>
              <a:rPr lang="ko-KR" altLang="en-US" sz="1400" dirty="0"/>
              <a:t>에서 가장 많이 사용되는 </a:t>
            </a:r>
            <a:r>
              <a:rPr lang="en-US" altLang="ko-KR" sz="1400" dirty="0"/>
              <a:t>Filtered back projection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Approximate reconstruction</a:t>
            </a:r>
            <a:br>
              <a:rPr lang="en-US" altLang="ko-KR" sz="1400" b="1" dirty="0"/>
            </a:br>
            <a:r>
              <a:rPr lang="en-US" altLang="ko-KR" sz="1200" dirty="0"/>
              <a:t>: </a:t>
            </a:r>
            <a:r>
              <a:rPr lang="en-US" altLang="ko-KR" sz="1200" dirty="0" err="1"/>
              <a:t>Katsevich’s</a:t>
            </a:r>
            <a:r>
              <a:rPr lang="en-US" altLang="ko-KR" sz="1200" dirty="0"/>
              <a:t> algorithm</a:t>
            </a:r>
            <a:r>
              <a:rPr lang="ko-KR" altLang="en-US" sz="1200" dirty="0"/>
              <a:t>과 비슷하지만 원형 회전이기에 정확한 </a:t>
            </a:r>
            <a:r>
              <a:rPr lang="en-US" altLang="ko-KR" sz="1200" dirty="0"/>
              <a:t>Reconstruction</a:t>
            </a:r>
            <a:r>
              <a:rPr lang="ko-KR" altLang="en-US" sz="1200" dirty="0"/>
              <a:t>을 제공하지는 못한다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이유는 </a:t>
            </a:r>
            <a:r>
              <a:rPr lang="en-US" altLang="ko-KR" sz="1200" dirty="0"/>
              <a:t>180°</a:t>
            </a:r>
            <a:r>
              <a:rPr lang="ko-KR" altLang="en-US" sz="1200" dirty="0"/>
              <a:t>를 회전했을 때</a:t>
            </a:r>
            <a:r>
              <a:rPr lang="en-US" altLang="ko-KR" sz="1200" dirty="0"/>
              <a:t>,</a:t>
            </a:r>
            <a:r>
              <a:rPr lang="ko-KR" altLang="en-US" sz="1200" dirty="0"/>
              <a:t> 축을 지나지 않는</a:t>
            </a:r>
            <a:r>
              <a:rPr lang="en-US" altLang="ko-KR" sz="1200" dirty="0"/>
              <a:t> Data</a:t>
            </a:r>
            <a:r>
              <a:rPr lang="ko-KR" altLang="en-US" sz="1200" dirty="0"/>
              <a:t>는 회전 전의 </a:t>
            </a:r>
            <a:r>
              <a:rPr lang="en-US" altLang="ko-KR" sz="1200" dirty="0"/>
              <a:t>Data</a:t>
            </a:r>
            <a:r>
              <a:rPr lang="ko-KR" altLang="en-US" sz="1200" dirty="0"/>
              <a:t>와 일치 하지 않는다</a:t>
            </a:r>
            <a:r>
              <a:rPr lang="en-US" altLang="ko-KR" sz="1200" dirty="0"/>
              <a:t>.)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Approximate reconstruction</a:t>
            </a:r>
            <a:r>
              <a:rPr lang="ko-KR" altLang="en-US" sz="1400" dirty="0"/>
              <a:t>이기 때문에</a:t>
            </a:r>
            <a:r>
              <a:rPr lang="en-US" altLang="ko-KR" sz="1400" dirty="0"/>
              <a:t>, Reconstruct</a:t>
            </a:r>
            <a:r>
              <a:rPr lang="ko-KR" altLang="en-US" sz="1400" dirty="0"/>
              <a:t> 된 영상은 </a:t>
            </a:r>
            <a:r>
              <a:rPr lang="en-US" altLang="ko-KR" sz="1400" dirty="0"/>
              <a:t>artifact</a:t>
            </a:r>
            <a:r>
              <a:rPr lang="ko-KR" altLang="en-US" sz="1400" dirty="0"/>
              <a:t>가 많다</a:t>
            </a:r>
            <a:br>
              <a:rPr lang="en-US" altLang="ko-KR" sz="1400" dirty="0"/>
            </a:br>
            <a:r>
              <a:rPr lang="en-US" altLang="ko-KR" sz="1200" dirty="0"/>
              <a:t>ex) </a:t>
            </a:r>
            <a:r>
              <a:rPr lang="ko-KR" altLang="en-US" sz="1200" dirty="0"/>
              <a:t>궤도</a:t>
            </a:r>
            <a:r>
              <a:rPr lang="en-US" altLang="ko-KR" sz="1200" dirty="0"/>
              <a:t>(orbit)</a:t>
            </a:r>
            <a:r>
              <a:rPr lang="ko-KR" altLang="en-US" sz="1200" dirty="0"/>
              <a:t>에서 먼 곳일 수록 </a:t>
            </a:r>
            <a:r>
              <a:rPr lang="en-US" altLang="ko-KR" sz="1200" dirty="0"/>
              <a:t>projection data</a:t>
            </a:r>
            <a:r>
              <a:rPr lang="ko-KR" altLang="en-US" sz="1200" dirty="0"/>
              <a:t>를 잃어버려 </a:t>
            </a:r>
            <a:r>
              <a:rPr lang="en-US" altLang="ko-KR" sz="1200" dirty="0"/>
              <a:t>Blurriness</a:t>
            </a:r>
            <a:r>
              <a:rPr lang="ko-KR" altLang="en-US" sz="1200" dirty="0"/>
              <a:t>가 발생된다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간단하고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병렬적인 수행이 가능하다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Feldkamp’s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</a:t>
            </a:r>
            <a:r>
              <a:rPr lang="ko-KR" altLang="en-US" sz="1400" dirty="0"/>
              <a:t>들을 두번째</a:t>
            </a:r>
            <a:r>
              <a:rPr lang="en-US" altLang="ko-KR" sz="1400" dirty="0"/>
              <a:t> Reconstruction</a:t>
            </a:r>
            <a:r>
              <a:rPr lang="ko-KR" altLang="en-US" sz="1400" dirty="0"/>
              <a:t>을 거쳐서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Plane(Axial, Sagittal, coronal)</a:t>
            </a:r>
            <a:r>
              <a:rPr lang="ko-KR" altLang="en-US" sz="1400" dirty="0"/>
              <a:t>으로 </a:t>
            </a:r>
            <a:r>
              <a:rPr lang="en-US" altLang="ko-KR" sz="1400" dirty="0"/>
              <a:t>Screen</a:t>
            </a:r>
            <a:r>
              <a:rPr lang="ko-KR" altLang="en-US" sz="1400" dirty="0"/>
              <a:t>에 표시한다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영상이 수집되면</a:t>
            </a:r>
            <a:r>
              <a:rPr lang="en-US" altLang="ko-KR" sz="1400" dirty="0"/>
              <a:t> </a:t>
            </a:r>
            <a:r>
              <a:rPr lang="ko-KR" altLang="en-US" sz="1400" dirty="0"/>
              <a:t>각 행의 관련 영상 끼리 연결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조립한다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1537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FDK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순서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Projection</a:t>
            </a:r>
            <a:r>
              <a:rPr lang="ko-KR" altLang="en-US" sz="1400" dirty="0"/>
              <a:t>을 </a:t>
            </a:r>
            <a:r>
              <a:rPr lang="en-US" altLang="ko-KR" sz="1400" dirty="0"/>
              <a:t>Cone angle</a:t>
            </a:r>
            <a:r>
              <a:rPr lang="ko-KR" altLang="en-US" sz="1400" dirty="0"/>
              <a:t>의 </a:t>
            </a:r>
            <a:r>
              <a:rPr lang="en-US" altLang="ko-KR" sz="1400" dirty="0"/>
              <a:t>cosine</a:t>
            </a:r>
            <a:r>
              <a:rPr lang="ko-KR" altLang="en-US" sz="1400" dirty="0"/>
              <a:t>에 의해 </a:t>
            </a:r>
            <a:r>
              <a:rPr lang="en-US" altLang="ko-KR" sz="1400" dirty="0"/>
              <a:t>Scaling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Ramp filter</a:t>
            </a:r>
            <a:r>
              <a:rPr lang="ko-KR" altLang="en-US" sz="1400" dirty="0"/>
              <a:t>를 적용한다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Weighted-filtered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Cone-beam</a:t>
            </a:r>
            <a:r>
              <a:rPr lang="ko-KR" altLang="en-US" sz="1400" dirty="0"/>
              <a:t>의 </a:t>
            </a:r>
            <a:r>
              <a:rPr lang="en-US" altLang="ko-KR" sz="1400" dirty="0"/>
              <a:t>Coordinate</a:t>
            </a:r>
            <a:r>
              <a:rPr lang="ko-KR" altLang="en-US" sz="1400" dirty="0"/>
              <a:t> </a:t>
            </a:r>
            <a:r>
              <a:rPr lang="en-US" altLang="ko-KR" sz="1400" dirty="0"/>
              <a:t>System</a:t>
            </a:r>
            <a:r>
              <a:rPr lang="ko-KR" altLang="en-US" sz="1400" dirty="0"/>
              <a:t>은 </a:t>
            </a:r>
            <a:br>
              <a:rPr lang="en-US" altLang="ko-KR" sz="1400" dirty="0"/>
            </a:br>
            <a:r>
              <a:rPr lang="en-US" altLang="ko-KR" sz="1400" dirty="0"/>
              <a:t>FAN-beam Coordinate system</a:t>
            </a:r>
            <a:r>
              <a:rPr lang="ko-KR" altLang="en-US" sz="1400" dirty="0"/>
              <a:t>에 </a:t>
            </a:r>
            <a:r>
              <a:rPr lang="en-US" altLang="ko-KR" sz="1400" dirty="0"/>
              <a:t>Z Dimension</a:t>
            </a:r>
            <a:r>
              <a:rPr lang="ko-KR" altLang="en-US" sz="1400" dirty="0"/>
              <a:t>이 추가된 것이다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C0E30-9A03-48FD-B61B-E6EA81E7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687" y="983929"/>
            <a:ext cx="2797739" cy="1971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AA429E-B67E-413D-9A2F-AC5B7794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114" y="2725750"/>
            <a:ext cx="2834032" cy="1971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810182-A680-4A97-A820-7BA6E270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36" y="3414675"/>
            <a:ext cx="5200650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676F73-A696-4F7C-9ECD-3235BB275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28" y="5051877"/>
            <a:ext cx="5281056" cy="1419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27B81-3BF0-4B25-A90F-9C6889FB6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687" y="4833900"/>
            <a:ext cx="2797739" cy="15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0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입력 </a:t>
            </a:r>
            <a:r>
              <a:rPr lang="en-US" altLang="ko-KR" sz="1400" dirty="0"/>
              <a:t>Data</a:t>
            </a:r>
          </a:p>
          <a:p>
            <a:pPr lvl="2"/>
            <a:endParaRPr lang="en-US" altLang="ko-KR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974424-A035-4D15-BD3E-E444EC1E6DEB}"/>
              </a:ext>
            </a:extLst>
          </p:cNvPr>
          <p:cNvGrpSpPr/>
          <p:nvPr/>
        </p:nvGrpSpPr>
        <p:grpSpPr>
          <a:xfrm>
            <a:off x="102493" y="1727445"/>
            <a:ext cx="9773022" cy="4018037"/>
            <a:chOff x="102493" y="1727445"/>
            <a:chExt cx="9773022" cy="40180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92CDE5-C238-4F00-A6D3-CC0F2BAA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306" y="1727445"/>
              <a:ext cx="5616209" cy="40180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BA4DEE-D364-46BB-930E-832FB38C4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93" y="1727445"/>
              <a:ext cx="4130427" cy="40180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24CA48-B20F-4F4F-80AF-8255476545BD}"/>
                </a:ext>
              </a:extLst>
            </p:cNvPr>
            <p:cNvSpPr/>
            <p:nvPr/>
          </p:nvSpPr>
          <p:spPr>
            <a:xfrm>
              <a:off x="5095875" y="5295900"/>
              <a:ext cx="96202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D4101E-0C3A-44EA-B035-DEFF6CB303E5}"/>
                </a:ext>
              </a:extLst>
            </p:cNvPr>
            <p:cNvSpPr/>
            <p:nvPr/>
          </p:nvSpPr>
          <p:spPr>
            <a:xfrm>
              <a:off x="7962900" y="5295900"/>
              <a:ext cx="96202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88DA2-4224-4A76-A6BE-A4D7EE3406A5}"/>
                </a:ext>
              </a:extLst>
            </p:cNvPr>
            <p:cNvSpPr/>
            <p:nvPr/>
          </p:nvSpPr>
          <p:spPr>
            <a:xfrm>
              <a:off x="752475" y="2781300"/>
              <a:ext cx="1381125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6727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Coordinate system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23AA4-9C95-4195-A01E-9D91FC7F8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44824"/>
            <a:ext cx="7505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Raw Projection data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8A0BAB-6952-4616-9418-F94501C0E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844824"/>
            <a:ext cx="8685086" cy="45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Offset-Gain (and defect) Correction</a:t>
            </a:r>
          </a:p>
          <a:p>
            <a:pPr lvl="2"/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F0530-3D37-4E8F-8846-D57FE81F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810927"/>
            <a:ext cx="6984776" cy="44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 </a:t>
            </a:r>
            <a:r>
              <a:rPr lang="ko-KR" altLang="en-US" b="1" dirty="0"/>
              <a:t>동작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076A7A-B0B5-4D36-AC6E-DAB9EF016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83"/>
          <a:stretch/>
        </p:blipFill>
        <p:spPr>
          <a:xfrm>
            <a:off x="4653137" y="5000978"/>
            <a:ext cx="5175823" cy="18790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역 피라미드형 </a:t>
            </a:r>
            <a:r>
              <a:rPr lang="en-US" altLang="ko-KR" sz="1400" dirty="0"/>
              <a:t>or </a:t>
            </a:r>
            <a:r>
              <a:rPr lang="ko-KR" altLang="en-US" sz="1400" dirty="0"/>
              <a:t>콘모양의 이온화 방사선 소스는 관심영역의 중간을 통과하여 반대쪽에 있는 </a:t>
            </a:r>
            <a:r>
              <a:rPr lang="en-US" altLang="ko-KR" sz="1400" dirty="0"/>
              <a:t>X-ray detector</a:t>
            </a:r>
            <a:r>
              <a:rPr lang="ko-KR" altLang="en-US" sz="1400" dirty="0"/>
              <a:t>로 향하게 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개별 </a:t>
            </a:r>
            <a:r>
              <a:rPr lang="en-US" altLang="ko-KR" sz="1400" dirty="0"/>
              <a:t>Slice</a:t>
            </a:r>
            <a:r>
              <a:rPr lang="ko-KR" altLang="en-US" sz="1400" dirty="0"/>
              <a:t>영상을 얻기 위해 </a:t>
            </a:r>
            <a:r>
              <a:rPr lang="en-US" altLang="ko-KR" sz="1400" dirty="0"/>
              <a:t>Helical </a:t>
            </a:r>
            <a:r>
              <a:rPr lang="ko-KR" altLang="en-US" sz="1400" dirty="0"/>
              <a:t>과정에서 </a:t>
            </a:r>
            <a:r>
              <a:rPr lang="en-US" altLang="ko-KR" sz="1400" dirty="0"/>
              <a:t>Fan</a:t>
            </a:r>
            <a:r>
              <a:rPr lang="ko-KR" altLang="en-US" sz="1400" dirty="0"/>
              <a:t>모양의 </a:t>
            </a:r>
            <a:r>
              <a:rPr lang="en-US" altLang="ko-KR" sz="1400" dirty="0"/>
              <a:t>X-ray </a:t>
            </a:r>
            <a:r>
              <a:rPr lang="ko-KR" altLang="en-US" sz="1400" dirty="0"/>
              <a:t>빔을 사용하는 기존 </a:t>
            </a:r>
            <a:r>
              <a:rPr lang="en-US" altLang="ko-KR" sz="1400" dirty="0"/>
              <a:t>CT</a:t>
            </a:r>
            <a:r>
              <a:rPr lang="ko-KR" altLang="en-US" sz="1400" dirty="0"/>
              <a:t>와는 다르다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회전하는 동안 </a:t>
            </a:r>
            <a:r>
              <a:rPr lang="en-US" altLang="ko-KR" sz="1400" dirty="0"/>
              <a:t>FOV</a:t>
            </a:r>
            <a:r>
              <a:rPr lang="ko-KR" altLang="en-US" sz="1400" dirty="0"/>
              <a:t>의 여러 장</a:t>
            </a:r>
            <a:r>
              <a:rPr lang="en-US" altLang="ko-KR" sz="1400" dirty="0"/>
              <a:t>(150~600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  <a:r>
              <a:rPr lang="ko-KR" altLang="en-US" sz="1400" dirty="0"/>
              <a:t>의 순차적인 평면 투사 영상은 획득 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Slice</a:t>
            </a:r>
            <a:r>
              <a:rPr lang="ko-KR" altLang="en-US" sz="1400" dirty="0"/>
              <a:t>들을 쌓아서 </a:t>
            </a:r>
            <a:r>
              <a:rPr lang="en-US" altLang="ko-KR" sz="1400" dirty="0"/>
              <a:t>3D Representation</a:t>
            </a:r>
            <a:r>
              <a:rPr lang="ko-KR" altLang="en-US" sz="1400" dirty="0"/>
              <a:t>을 얻는다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전체 </a:t>
            </a:r>
            <a:r>
              <a:rPr lang="en-US" altLang="ko-KR" sz="1400" dirty="0"/>
              <a:t>FOV</a:t>
            </a:r>
            <a:r>
              <a:rPr lang="ko-KR" altLang="en-US" sz="1400" dirty="0"/>
              <a:t>를 통합하기 때문에 이미지 </a:t>
            </a:r>
            <a:r>
              <a:rPr lang="en-US" altLang="ko-KR" sz="1400" dirty="0"/>
              <a:t>Reconstruction</a:t>
            </a:r>
            <a:r>
              <a:rPr lang="ko-KR" altLang="en-US" sz="1400" dirty="0"/>
              <a:t>을 위한 </a:t>
            </a:r>
            <a:br>
              <a:rPr lang="en-US" altLang="ko-KR" sz="1400" dirty="0"/>
            </a:br>
            <a:r>
              <a:rPr lang="ko-KR" altLang="en-US" sz="1400" dirty="0"/>
              <a:t>충분한 </a:t>
            </a:r>
            <a:r>
              <a:rPr lang="en-US" altLang="ko-KR" sz="1400" dirty="0"/>
              <a:t>Data</a:t>
            </a:r>
            <a:r>
              <a:rPr lang="ko-KR" altLang="en-US" sz="1400" dirty="0"/>
              <a:t>를 얻기 위해서는 한방향의 회전 </a:t>
            </a:r>
            <a:r>
              <a:rPr lang="en-US" altLang="ko-KR" sz="1400" dirty="0"/>
              <a:t>Sequence</a:t>
            </a:r>
            <a:r>
              <a:rPr lang="ko-KR" altLang="en-US" sz="1400" dirty="0"/>
              <a:t>만 필요하다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회전은 일반적으로 </a:t>
            </a:r>
            <a:r>
              <a:rPr lang="en-US" altLang="ko-KR" sz="1400" dirty="0"/>
              <a:t>Panoramic </a:t>
            </a:r>
            <a:r>
              <a:rPr lang="ko-KR" altLang="en-US" sz="1400" dirty="0"/>
              <a:t>방사선 촬영</a:t>
            </a:r>
            <a:r>
              <a:rPr lang="en-US" altLang="ko-KR" sz="1400" dirty="0"/>
              <a:t> (10~ 30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과</a:t>
            </a:r>
            <a:br>
              <a:rPr lang="en-US" altLang="ko-KR" sz="1400" dirty="0"/>
            </a:br>
            <a:r>
              <a:rPr lang="ko-KR" altLang="en-US" sz="1400" dirty="0"/>
              <a:t>같거나 적게 걸리기 때문에 </a:t>
            </a:r>
            <a:r>
              <a:rPr lang="en-US" altLang="ko-KR" sz="1400" dirty="0"/>
              <a:t>1 frame/</a:t>
            </a:r>
            <a:r>
              <a:rPr lang="en-US" altLang="ko-KR" sz="1400" dirty="0" err="1"/>
              <a:t>ms</a:t>
            </a:r>
            <a:r>
              <a:rPr lang="ko-KR" altLang="en-US" sz="1400" dirty="0"/>
              <a:t>의 획득 시간이 필요하다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영상 생성 단계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Configuration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FD9F3C-CB1E-4DFD-B388-ABE8D10E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6" y="2681442"/>
            <a:ext cx="2452606" cy="21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44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Log Normalization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B5C0AD-81F1-41D6-B8B5-C308FA55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40542"/>
            <a:ext cx="7560840" cy="48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1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ADA08-23BA-4C04-BCFF-7B253260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4" y="1300874"/>
            <a:ext cx="9091251" cy="52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1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Cosine Weighting (</a:t>
            </a:r>
            <a:r>
              <a:rPr lang="en-US" altLang="ko-KR" sz="1400" dirty="0" err="1"/>
              <a:t>Feldkamp</a:t>
            </a:r>
            <a:r>
              <a:rPr lang="en-US" altLang="ko-KR" sz="1400" dirty="0"/>
              <a:t> Weights)</a:t>
            </a:r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D63CD-2659-4442-8DF1-A8140B122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5"/>
          <a:stretch/>
        </p:blipFill>
        <p:spPr>
          <a:xfrm>
            <a:off x="560512" y="1844824"/>
            <a:ext cx="7560840" cy="45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3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Data Redundancy (Parker) Weights</a:t>
            </a:r>
          </a:p>
          <a:p>
            <a:pPr lvl="2"/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10BB9-2236-4543-8E78-A633A894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0" y="1772817"/>
            <a:ext cx="7121554" cy="45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Ramp Filter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20AC2C-AC91-4073-B8AA-E6BEE980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916832"/>
            <a:ext cx="8424936" cy="46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18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Smoothing / </a:t>
            </a:r>
            <a:r>
              <a:rPr lang="en-US" altLang="ko-KR" sz="1400" dirty="0" err="1"/>
              <a:t>Apodization</a:t>
            </a:r>
            <a:r>
              <a:rPr lang="en-US" altLang="ko-KR" sz="1400" dirty="0"/>
              <a:t> Filter</a:t>
            </a:r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7866D0-A701-490E-82DB-AED6E085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1772816"/>
            <a:ext cx="7399267" cy="4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1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0C45AA-597E-4663-94D5-08C412D2D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9"/>
          <a:stretch/>
        </p:blipFill>
        <p:spPr>
          <a:xfrm>
            <a:off x="352063" y="1758270"/>
            <a:ext cx="9301083" cy="50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2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stitching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복수개의 연속적인 </a:t>
            </a:r>
            <a:r>
              <a:rPr lang="en-US" altLang="ko-KR" sz="1400" dirty="0"/>
              <a:t>Scan</a:t>
            </a:r>
            <a:r>
              <a:rPr lang="ko-KR" altLang="en-US" sz="1400" dirty="0"/>
              <a:t>들이 얻어 졌을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그것들을 </a:t>
            </a:r>
            <a:r>
              <a:rPr lang="en-US" altLang="ko-KR" sz="1400" dirty="0"/>
              <a:t>Merge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두개 혹은 그 이상의 작은 직경의 </a:t>
            </a:r>
            <a:r>
              <a:rPr lang="en-US" altLang="ko-KR" sz="1400" dirty="0"/>
              <a:t>FOV </a:t>
            </a:r>
            <a:r>
              <a:rPr lang="ko-KR" altLang="en-US" sz="1400" dirty="0"/>
              <a:t>혹은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작은 높이의 </a:t>
            </a:r>
            <a:r>
              <a:rPr lang="en-US" altLang="ko-KR" sz="1400" dirty="0"/>
              <a:t>FOV</a:t>
            </a:r>
            <a:r>
              <a:rPr lang="ko-KR" altLang="en-US" sz="1400" dirty="0"/>
              <a:t> 영상을 조합하여 수행할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FBE1B-DB2C-4ED9-8E5E-FBFC1C976F09}"/>
              </a:ext>
            </a:extLst>
          </p:cNvPr>
          <p:cNvSpPr txBox="1"/>
          <p:nvPr/>
        </p:nvSpPr>
        <p:spPr>
          <a:xfrm>
            <a:off x="194688" y="2204864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Panoramic View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84AD9C-2155-4DE1-BE35-C9A589782107}"/>
              </a:ext>
            </a:extLst>
          </p:cNvPr>
          <p:cNvSpPr/>
          <p:nvPr/>
        </p:nvSpPr>
        <p:spPr>
          <a:xfrm>
            <a:off x="252854" y="2577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수동 </a:t>
            </a:r>
            <a:r>
              <a:rPr lang="en-US" altLang="ko-KR" sz="1400" dirty="0"/>
              <a:t>or </a:t>
            </a:r>
            <a:r>
              <a:rPr lang="ko-KR" altLang="en-US" sz="1400" dirty="0"/>
              <a:t>자동으로 그린 </a:t>
            </a:r>
            <a:r>
              <a:rPr lang="en-US" altLang="ko-KR" sz="1400" dirty="0"/>
              <a:t>Curve</a:t>
            </a:r>
            <a:r>
              <a:rPr lang="ko-KR" altLang="en-US" sz="1400" dirty="0"/>
              <a:t>를 따라 </a:t>
            </a:r>
            <a:r>
              <a:rPr lang="en-US" altLang="ko-KR" sz="1400" dirty="0"/>
              <a:t>Reformation</a:t>
            </a:r>
            <a:r>
              <a:rPr lang="ko-KR" altLang="en-US" sz="1400" dirty="0"/>
              <a:t>은 수행된다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Curve</a:t>
            </a:r>
            <a:r>
              <a:rPr lang="ko-KR" altLang="en-US" sz="1400" dirty="0"/>
              <a:t>는 치아와 뼈의 </a:t>
            </a:r>
            <a:r>
              <a:rPr lang="en-US" altLang="ko-KR" sz="1400" dirty="0"/>
              <a:t>Synthetic(</a:t>
            </a:r>
            <a:r>
              <a:rPr lang="ko-KR" altLang="en-US" sz="1400" dirty="0"/>
              <a:t>합성</a:t>
            </a:r>
            <a:r>
              <a:rPr lang="en-US" altLang="ko-KR" sz="1400" dirty="0"/>
              <a:t>) panoramic view</a:t>
            </a:r>
            <a:r>
              <a:rPr lang="ko-KR" altLang="en-US" sz="1400" dirty="0"/>
              <a:t>시리즈를 만들기 위해</a:t>
            </a:r>
            <a:r>
              <a:rPr lang="en-US" altLang="ko-KR" sz="1400" dirty="0"/>
              <a:t>, Dental arch</a:t>
            </a:r>
            <a:r>
              <a:rPr lang="ko-KR" altLang="en-US" sz="1400" dirty="0"/>
              <a:t>를 따라 그려진다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Synthetic panoramic </a:t>
            </a:r>
            <a:r>
              <a:rPr lang="ko-KR" altLang="en-US" sz="1400" dirty="0"/>
              <a:t>영상의 얇은 두께때문에 상부와 하부를 하나의 </a:t>
            </a:r>
            <a:br>
              <a:rPr lang="en-US" altLang="ko-KR" sz="1400" dirty="0"/>
            </a:br>
            <a:r>
              <a:rPr lang="ko-KR" altLang="en-US" sz="1400" dirty="0"/>
              <a:t>영상에 보여주는 것은 종종 불가능하다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상부 </a:t>
            </a:r>
            <a:r>
              <a:rPr lang="en-US" altLang="ko-KR" sz="1400" dirty="0"/>
              <a:t>arch</a:t>
            </a:r>
            <a:r>
              <a:rPr lang="ko-KR" altLang="en-US" sz="1400" dirty="0"/>
              <a:t>와 하부 </a:t>
            </a:r>
            <a:r>
              <a:rPr lang="en-US" altLang="ko-KR" sz="1400" dirty="0"/>
              <a:t>arch</a:t>
            </a:r>
            <a:r>
              <a:rPr lang="ko-KR" altLang="en-US" sz="1400" dirty="0"/>
              <a:t>를 분리하여 </a:t>
            </a:r>
            <a:r>
              <a:rPr lang="en-US" altLang="ko-KR" sz="1400" dirty="0"/>
              <a:t>Curve</a:t>
            </a:r>
            <a:r>
              <a:rPr lang="ko-KR" altLang="en-US" sz="1400" dirty="0"/>
              <a:t>를 그릴 필요가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위 문제를 개선하기 위해</a:t>
            </a:r>
            <a:r>
              <a:rPr lang="en-US" altLang="ko-KR" sz="1400" dirty="0"/>
              <a:t>, Ray sum</a:t>
            </a:r>
            <a:r>
              <a:rPr lang="ko-KR" altLang="en-US" sz="1400" dirty="0"/>
              <a:t>을 사용 하여 획득된 영상을 </a:t>
            </a:r>
            <a:r>
              <a:rPr lang="ko-KR" altLang="en-US" sz="1400" dirty="0" err="1"/>
              <a:t>재조립</a:t>
            </a:r>
            <a:r>
              <a:rPr lang="ko-KR" altLang="en-US" sz="1400" dirty="0"/>
              <a:t>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A94C02-3710-4D00-B694-51F4DED1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72" y="3429000"/>
            <a:ext cx="1504203" cy="19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Other visualization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Surface</a:t>
            </a:r>
            <a:r>
              <a:rPr lang="ko-KR" altLang="en-US" sz="1400" dirty="0"/>
              <a:t>와 </a:t>
            </a:r>
            <a:r>
              <a:rPr lang="en-US" altLang="ko-KR" sz="1400" dirty="0"/>
              <a:t>Volume rendering </a:t>
            </a:r>
            <a:r>
              <a:rPr lang="ko-KR" altLang="en-US" sz="1400" dirty="0"/>
              <a:t>사이의 구별을 둘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Surface rendering (Indirect volume rendering)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Image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Geometric primitive</a:t>
            </a:r>
            <a:r>
              <a:rPr lang="ko-KR" altLang="en-US" sz="1400" dirty="0">
                <a:solidFill>
                  <a:prstClr val="black"/>
                </a:solidFill>
              </a:rPr>
              <a:t>들로 변경하고 다시 </a:t>
            </a:r>
            <a:r>
              <a:rPr lang="en-US" altLang="ko-KR" sz="1400" dirty="0">
                <a:solidFill>
                  <a:prstClr val="black"/>
                </a:solidFill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따라서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정보의 손실이 발생한다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Surface rendering </a:t>
            </a:r>
            <a:r>
              <a:rPr lang="ko-KR" altLang="en-US" sz="1400" dirty="0">
                <a:solidFill>
                  <a:prstClr val="black"/>
                </a:solidFill>
              </a:rPr>
              <a:t>기술의 분류는 </a:t>
            </a:r>
            <a:r>
              <a:rPr lang="en-US" altLang="ko-KR" sz="1400" dirty="0" err="1">
                <a:solidFill>
                  <a:prstClr val="black"/>
                </a:solidFill>
              </a:rPr>
              <a:t>isosurfacing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예를 들어</a:t>
            </a:r>
            <a:r>
              <a:rPr lang="en-US" altLang="ko-KR" sz="1400" dirty="0">
                <a:solidFill>
                  <a:prstClr val="black"/>
                </a:solidFill>
              </a:rPr>
              <a:t>, marching cube algorithm)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Thresholded</a:t>
            </a:r>
            <a:r>
              <a:rPr lang="en-US" altLang="ko-KR" sz="1400" dirty="0">
                <a:solidFill>
                  <a:prstClr val="black"/>
                </a:solidFill>
              </a:rPr>
              <a:t> area</a:t>
            </a:r>
            <a:r>
              <a:rPr lang="ko-KR" altLang="en-US" sz="1400" dirty="0">
                <a:solidFill>
                  <a:prstClr val="black"/>
                </a:solidFill>
              </a:rPr>
              <a:t>들의 </a:t>
            </a:r>
            <a:r>
              <a:rPr lang="en-US" altLang="ko-KR" sz="1400" dirty="0">
                <a:solidFill>
                  <a:prstClr val="black"/>
                </a:solidFill>
              </a:rPr>
              <a:t>surface</a:t>
            </a:r>
            <a:r>
              <a:rPr lang="ko-KR" altLang="en-US" sz="1400" dirty="0">
                <a:solidFill>
                  <a:prstClr val="black"/>
                </a:solidFill>
              </a:rPr>
              <a:t>를 표시한다</a:t>
            </a:r>
            <a:r>
              <a:rPr lang="en-US" altLang="ko-KR" sz="1400" dirty="0">
                <a:solidFill>
                  <a:prstClr val="black"/>
                </a:solidFill>
              </a:rPr>
              <a:t>. (surface</a:t>
            </a:r>
            <a:r>
              <a:rPr lang="ko-KR" altLang="en-US" sz="1400" dirty="0">
                <a:solidFill>
                  <a:prstClr val="black"/>
                </a:solidFill>
              </a:rPr>
              <a:t>들은 같은 </a:t>
            </a:r>
            <a:r>
              <a:rPr lang="en-US" altLang="ko-KR" sz="1400" dirty="0" err="1">
                <a:solidFill>
                  <a:prstClr val="black"/>
                </a:solidFill>
              </a:rPr>
              <a:t>isosurface</a:t>
            </a:r>
            <a:r>
              <a:rPr lang="en-US" altLang="ko-KR" sz="1400" dirty="0">
                <a:solidFill>
                  <a:prstClr val="black"/>
                </a:solidFill>
              </a:rPr>
              <a:t> value</a:t>
            </a:r>
            <a:r>
              <a:rPr lang="ko-KR" altLang="en-US" sz="1400" dirty="0">
                <a:solidFill>
                  <a:prstClr val="black"/>
                </a:solidFill>
              </a:rPr>
              <a:t>를 갖는다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3D Rendering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visualization </a:t>
            </a:r>
            <a:r>
              <a:rPr lang="ko-KR" altLang="en-US" sz="1400" dirty="0">
                <a:solidFill>
                  <a:prstClr val="black"/>
                </a:solidFill>
              </a:rPr>
              <a:t>목적이지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진단이나 분석의 목적이 아니다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Volume rendering 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는 나쁘지만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Drilling </a:t>
            </a:r>
            <a:r>
              <a:rPr lang="ko-KR" altLang="en-US" sz="1400" dirty="0">
                <a:solidFill>
                  <a:prstClr val="black"/>
                </a:solidFill>
              </a:rPr>
              <a:t>혹은 수술 가이드를 원할 때 유용하다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Stereolithography file format(STL)</a:t>
            </a:r>
            <a:r>
              <a:rPr lang="ko-KR" altLang="en-US" sz="1400" dirty="0">
                <a:solidFill>
                  <a:prstClr val="black"/>
                </a:solidFill>
              </a:rPr>
              <a:t>으로 </a:t>
            </a:r>
            <a:r>
              <a:rPr lang="en-US" altLang="ko-KR" sz="1400" dirty="0">
                <a:solidFill>
                  <a:prstClr val="black"/>
                </a:solidFill>
              </a:rPr>
              <a:t>Export </a:t>
            </a:r>
            <a:r>
              <a:rPr lang="ko-KR" altLang="en-US" sz="1400" dirty="0">
                <a:solidFill>
                  <a:prstClr val="black"/>
                </a:solidFill>
              </a:rPr>
              <a:t>가능하다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296DFF-91AA-4CE8-977A-D9C8C8B3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51" y="3035044"/>
            <a:ext cx="2946796" cy="36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Other visualization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8127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Volume rendering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모든 </a:t>
            </a:r>
            <a:r>
              <a:rPr lang="en-US" altLang="ko-KR" sz="1400" dirty="0">
                <a:solidFill>
                  <a:prstClr val="black"/>
                </a:solidFill>
              </a:rPr>
              <a:t>Voxel</a:t>
            </a:r>
            <a:r>
              <a:rPr lang="ko-KR" altLang="en-US" sz="1400" dirty="0">
                <a:solidFill>
                  <a:prstClr val="black"/>
                </a:solidFill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</a:rPr>
              <a:t>3D Volume data</a:t>
            </a:r>
            <a:r>
              <a:rPr lang="ko-KR" altLang="en-US" sz="1400" dirty="0">
                <a:solidFill>
                  <a:prstClr val="black"/>
                </a:solidFill>
              </a:rPr>
              <a:t>를 중간 </a:t>
            </a:r>
            <a:r>
              <a:rPr lang="en-US" altLang="ko-KR" sz="1400" dirty="0">
                <a:solidFill>
                  <a:prstClr val="black"/>
                </a:solidFill>
              </a:rPr>
              <a:t>geometry conversion </a:t>
            </a:r>
            <a:r>
              <a:rPr lang="ko-KR" altLang="en-US" sz="1400" dirty="0">
                <a:solidFill>
                  <a:prstClr val="black"/>
                </a:solidFill>
              </a:rPr>
              <a:t>없이 </a:t>
            </a:r>
            <a:r>
              <a:rPr lang="en-US" altLang="ko-KR" sz="1400" dirty="0">
                <a:solidFill>
                  <a:prstClr val="black"/>
                </a:solidFill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</a:rPr>
              <a:t>하는 기술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Surface rendering 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가 높다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Ray casting</a:t>
            </a:r>
            <a:r>
              <a:rPr lang="ko-KR" altLang="en-US" sz="1400" dirty="0">
                <a:solidFill>
                  <a:prstClr val="black"/>
                </a:solidFill>
              </a:rPr>
              <a:t>이 가장 인기 높은 </a:t>
            </a:r>
            <a:r>
              <a:rPr lang="en-US" altLang="ko-KR" sz="1400" dirty="0">
                <a:solidFill>
                  <a:prstClr val="black"/>
                </a:solidFill>
              </a:rPr>
              <a:t>Volume rendering </a:t>
            </a:r>
            <a:r>
              <a:rPr lang="ko-KR" altLang="en-US" sz="1400" dirty="0">
                <a:solidFill>
                  <a:prstClr val="black"/>
                </a:solidFill>
              </a:rPr>
              <a:t>기술이다</a:t>
            </a:r>
            <a:r>
              <a:rPr lang="en-US" altLang="ko-KR" sz="1400" dirty="0">
                <a:solidFill>
                  <a:prstClr val="black"/>
                </a:solidFill>
              </a:rPr>
              <a:t>.(</a:t>
            </a:r>
            <a:r>
              <a:rPr lang="ko-KR" altLang="en-US" sz="1400" dirty="0">
                <a:solidFill>
                  <a:prstClr val="black"/>
                </a:solidFill>
              </a:rPr>
              <a:t>각 </a:t>
            </a:r>
            <a:r>
              <a:rPr lang="en-US" altLang="ko-KR" sz="1400" dirty="0">
                <a:solidFill>
                  <a:prstClr val="black"/>
                </a:solidFill>
              </a:rPr>
              <a:t>ray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view point</a:t>
            </a:r>
            <a:r>
              <a:rPr lang="ko-KR" altLang="en-US" sz="1400" dirty="0">
                <a:solidFill>
                  <a:prstClr val="black"/>
                </a:solidFill>
              </a:rPr>
              <a:t>부터 </a:t>
            </a:r>
            <a:r>
              <a:rPr lang="en-US" altLang="ko-KR" sz="1400" dirty="0">
                <a:solidFill>
                  <a:prstClr val="black"/>
                </a:solidFill>
              </a:rPr>
              <a:t>volume data</a:t>
            </a:r>
            <a:r>
              <a:rPr lang="ko-KR" altLang="en-US" sz="1400" dirty="0">
                <a:solidFill>
                  <a:prstClr val="black"/>
                </a:solidFill>
              </a:rPr>
              <a:t>로 </a:t>
            </a:r>
            <a:r>
              <a:rPr lang="en-US" altLang="ko-KR" sz="1400" dirty="0">
                <a:solidFill>
                  <a:prstClr val="black"/>
                </a:solidFill>
              </a:rPr>
              <a:t>cast </a:t>
            </a:r>
            <a:r>
              <a:rPr lang="ko-KR" altLang="en-US" sz="1400" dirty="0">
                <a:solidFill>
                  <a:prstClr val="black"/>
                </a:solidFill>
              </a:rPr>
              <a:t>된다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Ray path</a:t>
            </a:r>
            <a:r>
              <a:rPr lang="ko-KR" altLang="en-US" sz="1400" dirty="0">
                <a:solidFill>
                  <a:prstClr val="black"/>
                </a:solidFill>
              </a:rPr>
              <a:t>를 따라</a:t>
            </a:r>
            <a:r>
              <a:rPr lang="en-US" altLang="ko-KR" sz="1400" dirty="0">
                <a:solidFill>
                  <a:prstClr val="black"/>
                </a:solidFill>
              </a:rPr>
              <a:t>, sampling point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interpolation</a:t>
            </a:r>
            <a:r>
              <a:rPr lang="ko-KR" altLang="en-US" sz="1400" dirty="0">
                <a:solidFill>
                  <a:prstClr val="black"/>
                </a:solidFill>
              </a:rPr>
              <a:t>과 일치하는 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투명도를 사용하여 </a:t>
            </a:r>
            <a:r>
              <a:rPr lang="en-US" altLang="ko-KR" sz="1400" dirty="0">
                <a:solidFill>
                  <a:prstClr val="black"/>
                </a:solidFill>
              </a:rPr>
              <a:t>computing 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투명도 변경 함수는 다른 물질로 모델링 가능하다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25271-8F9F-4562-B8F7-165D3D91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3140968"/>
            <a:ext cx="4464496" cy="2729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1C9FF4-99FD-4964-A61F-9C36A504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81" y="3140968"/>
            <a:ext cx="4376970" cy="27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FAN beam CT vs CBCT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FAN beam CT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촬영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CT Scanner</a:t>
            </a:r>
            <a:r>
              <a:rPr lang="ko-KR" altLang="en-US" sz="1400" dirty="0"/>
              <a:t>는 좁은 </a:t>
            </a:r>
            <a:r>
              <a:rPr lang="en-US" altLang="ko-KR" sz="1400" dirty="0"/>
              <a:t>Beam</a:t>
            </a:r>
            <a:r>
              <a:rPr lang="ko-KR" altLang="en-US" sz="1400" dirty="0"/>
              <a:t>을 방출하여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나선형으로 움직이며 사람의 몸을 스캔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 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사이를 통과한 </a:t>
            </a:r>
            <a:r>
              <a:rPr lang="en-US" altLang="ko-KR" sz="1400" dirty="0"/>
              <a:t>Beam</a:t>
            </a:r>
            <a:r>
              <a:rPr lang="ko-KR" altLang="en-US" sz="1400" dirty="0"/>
              <a:t>의 </a:t>
            </a:r>
            <a:r>
              <a:rPr lang="en-US" altLang="ko-KR" sz="1400" dirty="0"/>
              <a:t>Intensity</a:t>
            </a:r>
            <a:r>
              <a:rPr lang="ko-KR" altLang="en-US" sz="1400" dirty="0"/>
              <a:t>를 측정한다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lvl="1"/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I0 : X-ray tube</a:t>
            </a:r>
            <a:r>
              <a:rPr lang="ko-KR" altLang="en-US" sz="1400" dirty="0"/>
              <a:t>로 부터 방출된 </a:t>
            </a:r>
            <a:r>
              <a:rPr lang="en-US" altLang="ko-KR" sz="1400" dirty="0"/>
              <a:t>Intensity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가 획득한 영상을 </a:t>
            </a:r>
            <a:r>
              <a:rPr lang="en-US" altLang="ko-KR" sz="1400" dirty="0"/>
              <a:t>View </a:t>
            </a:r>
            <a:r>
              <a:rPr lang="ko-KR" altLang="en-US" sz="1400" dirty="0"/>
              <a:t>라고 부른다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Soft tissue</a:t>
            </a:r>
            <a:r>
              <a:rPr lang="ko-KR" altLang="en-US" sz="1400" dirty="0"/>
              <a:t>와 </a:t>
            </a:r>
            <a:r>
              <a:rPr lang="en-US" altLang="ko-KR" sz="1400" dirty="0"/>
              <a:t>Bone</a:t>
            </a:r>
            <a:r>
              <a:rPr lang="ko-KR" altLang="en-US" sz="1400" dirty="0"/>
              <a:t> 촬영에 용의하다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가 </a:t>
            </a:r>
            <a:r>
              <a:rPr lang="en-US" altLang="ko-KR" sz="1400" dirty="0"/>
              <a:t>Curved </a:t>
            </a:r>
            <a:r>
              <a:rPr lang="ko-KR" altLang="en-US" sz="1400" dirty="0"/>
              <a:t>이유는 </a:t>
            </a:r>
            <a:r>
              <a:rPr lang="en-US" altLang="ko-KR" sz="1400" dirty="0"/>
              <a:t>?</a:t>
            </a:r>
            <a:br>
              <a:rPr lang="en-US" altLang="ko-KR" sz="1400" dirty="0"/>
            </a:br>
            <a:r>
              <a:rPr lang="en-US" altLang="ko-KR" sz="1400" dirty="0"/>
              <a:t>Detector</a:t>
            </a:r>
            <a:r>
              <a:rPr lang="ko-KR" altLang="en-US" sz="1400" dirty="0"/>
              <a:t>와 </a:t>
            </a:r>
            <a:r>
              <a:rPr lang="en-US" altLang="ko-KR" sz="1400" dirty="0"/>
              <a:t>X-ray tube</a:t>
            </a:r>
            <a:r>
              <a:rPr lang="ko-KR" altLang="en-US" sz="1400" dirty="0"/>
              <a:t>가 회전하면서 촬영하는 것을 돕기 위한 것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 </a:t>
            </a:r>
            <a:r>
              <a:rPr lang="ko-KR" altLang="en-US" sz="1400" dirty="0"/>
              <a:t>크기는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두께에 따라 달라진다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First Step : Cross-sectional </a:t>
            </a:r>
            <a:r>
              <a:rPr lang="ko-KR" altLang="en-US" sz="1400" dirty="0"/>
              <a:t>영상을 얻는다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Second Step : </a:t>
            </a:r>
            <a:r>
              <a:rPr lang="ko-KR" altLang="en-US" sz="1400" dirty="0"/>
              <a:t>직교 영상을 얻는다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32B1F-8BCF-4C63-ADC5-51A49FF6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71" y="5630444"/>
            <a:ext cx="2162610" cy="1057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919763-8958-457D-9885-712DD5B4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65" y="1040271"/>
            <a:ext cx="2555135" cy="1526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CF494B-2CD7-409E-9342-A5F7DA02C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465" y="2676275"/>
            <a:ext cx="2199934" cy="29969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4A36E8-2F34-4299-8B8C-598D736C9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43" y="2204865"/>
            <a:ext cx="4273689" cy="1284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ED3C0-126D-489B-83BD-EA249F0A9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3" y="5682123"/>
            <a:ext cx="3902251" cy="10243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80B87-BEBA-48FA-836F-5B9BBD0BE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594" y="4662621"/>
            <a:ext cx="1907979" cy="1045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F3E7-DD2D-46CD-AF5C-784597633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427" y="5708089"/>
            <a:ext cx="2017547" cy="10243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0528D-6A95-455A-8DFA-93F97F1BD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986" y="2147728"/>
            <a:ext cx="1806278" cy="552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CACEED-1A10-4670-9A46-C7444D54E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6986" y="2666988"/>
            <a:ext cx="1806278" cy="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Manipulation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Basic manipulation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 / Level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Bone density range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 </a:t>
            </a:r>
            <a:r>
              <a:rPr lang="ko-KR" altLang="en-US" sz="1400" dirty="0">
                <a:solidFill>
                  <a:prstClr val="black"/>
                </a:solidFill>
              </a:rPr>
              <a:t>최적화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Slice Thickness</a:t>
            </a:r>
            <a:r>
              <a:rPr lang="ko-KR" altLang="en-US" sz="1400" dirty="0"/>
              <a:t> 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Thickness</a:t>
            </a:r>
            <a:r>
              <a:rPr lang="ko-KR" altLang="en-US" sz="1400" dirty="0">
                <a:solidFill>
                  <a:prstClr val="black"/>
                </a:solidFill>
              </a:rPr>
              <a:t>를 두껍게 할 경우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영상을 </a:t>
            </a:r>
            <a:r>
              <a:rPr lang="en-US" altLang="ko-KR" sz="1400" dirty="0">
                <a:solidFill>
                  <a:prstClr val="black"/>
                </a:solidFill>
              </a:rPr>
              <a:t>Smooth</a:t>
            </a:r>
            <a:r>
              <a:rPr lang="ko-KR" altLang="en-US" sz="1400" dirty="0">
                <a:solidFill>
                  <a:prstClr val="black"/>
                </a:solidFill>
              </a:rPr>
              <a:t>하게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영상의 </a:t>
            </a:r>
            <a:r>
              <a:rPr lang="en-US" altLang="ko-KR" sz="1400" dirty="0">
                <a:solidFill>
                  <a:prstClr val="black"/>
                </a:solidFill>
              </a:rPr>
              <a:t>Noise</a:t>
            </a:r>
            <a:r>
              <a:rPr lang="ko-KR" altLang="en-US" sz="1400" dirty="0">
                <a:solidFill>
                  <a:prstClr val="black"/>
                </a:solidFill>
              </a:rPr>
              <a:t>를 제거 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복수개의 </a:t>
            </a:r>
            <a:r>
              <a:rPr lang="en-US" altLang="ko-KR" sz="1400" dirty="0">
                <a:solidFill>
                  <a:prstClr val="black"/>
                </a:solidFill>
              </a:rPr>
              <a:t>Slice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Averaging </a:t>
            </a:r>
            <a:r>
              <a:rPr lang="ko-KR" altLang="en-US" sz="1400" dirty="0">
                <a:solidFill>
                  <a:prstClr val="black"/>
                </a:solidFill>
              </a:rPr>
              <a:t>하므로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단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Detail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을 표시하고자 할 때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사용하지 말아라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Thickness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Slice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간격은 다르다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Slice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의 간격 변경은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의 크기를 제한하기 위해서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CBCT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영상을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Export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하기 전에 증가된다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진단을 할 때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적절한 값을 잘 선택해야 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Zoom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ROI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를 더 작은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Voxel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로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 (Raw data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이용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46B833-5DA0-4A78-A610-DE281C81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92" y="1116209"/>
            <a:ext cx="3149997" cy="17367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AD4241-68B4-4F7C-8897-14610A6C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45" y="2898591"/>
            <a:ext cx="2162844" cy="2042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6CA730-2BB1-4E5D-85C5-D4743D77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27" y="2906950"/>
            <a:ext cx="2066718" cy="207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AD44C-3BF0-4271-8641-2B5B45B29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84" y="4758592"/>
            <a:ext cx="2003507" cy="19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1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Artifacts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Artifact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 / Level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Bone density range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 </a:t>
            </a:r>
            <a:r>
              <a:rPr lang="ko-KR" altLang="en-US" sz="1400" dirty="0">
                <a:solidFill>
                  <a:prstClr val="black"/>
                </a:solidFill>
              </a:rPr>
              <a:t>최적화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008C8-60DF-4DF3-8EF9-4B2E330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1" y="1306604"/>
            <a:ext cx="8467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6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Open Source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Gadgetron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Open source medical image reconstruction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https://github.com/gadgetron/gadgetron/wiki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AC0DA-863D-4E43-9DF9-002958348F12}"/>
              </a:ext>
            </a:extLst>
          </p:cNvPr>
          <p:cNvSpPr txBox="1"/>
          <p:nvPr/>
        </p:nvSpPr>
        <p:spPr>
          <a:xfrm>
            <a:off x="194688" y="23031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RTK (Based on ITK)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949A81-6D6A-4249-8817-8B2F5EF14004}"/>
              </a:ext>
            </a:extLst>
          </p:cNvPr>
          <p:cNvSpPr/>
          <p:nvPr/>
        </p:nvSpPr>
        <p:spPr>
          <a:xfrm>
            <a:off x="252854" y="2806206"/>
            <a:ext cx="9653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https://www.openrtk.org/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784CC-FEFB-4C54-804E-2CC070CA6E9C}"/>
              </a:ext>
            </a:extLst>
          </p:cNvPr>
          <p:cNvSpPr txBox="1"/>
          <p:nvPr/>
        </p:nvSpPr>
        <p:spPr>
          <a:xfrm>
            <a:off x="194688" y="3208017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ITK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72882-7568-4606-9298-18AF35E052BC}"/>
              </a:ext>
            </a:extLst>
          </p:cNvPr>
          <p:cNvSpPr/>
          <p:nvPr/>
        </p:nvSpPr>
        <p:spPr>
          <a:xfrm>
            <a:off x="252854" y="3711081"/>
            <a:ext cx="9653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https://itk.org/</a:t>
            </a:r>
          </a:p>
        </p:txBody>
      </p:sp>
    </p:spTree>
    <p:extLst>
      <p:ext uri="{BB962C8B-B14F-4D97-AF65-F5344CB8AC3E}">
        <p14:creationId xmlns:p14="http://schemas.microsoft.com/office/powerpoint/2010/main" val="241362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FAN beam CT vs CBCT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촬영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원추형으로 </a:t>
            </a:r>
            <a:r>
              <a:rPr lang="en-US" altLang="ko-KR" sz="1400" dirty="0"/>
              <a:t>X-ray</a:t>
            </a:r>
            <a:r>
              <a:rPr lang="ko-KR" altLang="en-US" sz="1400" dirty="0"/>
              <a:t>를 방출하여</a:t>
            </a:r>
            <a:r>
              <a:rPr lang="en-US" altLang="ko-KR" sz="1400" dirty="0"/>
              <a:t>, 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 </a:t>
            </a:r>
            <a:r>
              <a:rPr lang="ko-KR" altLang="en-US" sz="1400" dirty="0"/>
              <a:t>사이의 물체를 </a:t>
            </a:r>
            <a:br>
              <a:rPr lang="en-US" altLang="ko-KR" sz="1400" dirty="0"/>
            </a:br>
            <a:r>
              <a:rPr lang="en-US" altLang="ko-KR" sz="1400" dirty="0"/>
              <a:t>360° </a:t>
            </a:r>
            <a:r>
              <a:rPr lang="ko-KR" altLang="en-US" sz="1400" dirty="0"/>
              <a:t>회전시키며 보통 </a:t>
            </a:r>
            <a:r>
              <a:rPr lang="en-US" altLang="ko-KR" sz="1400" dirty="0"/>
              <a:t>0.9° </a:t>
            </a:r>
            <a:r>
              <a:rPr lang="ko-KR" altLang="en-US" sz="1400" dirty="0"/>
              <a:t>간격으로 </a:t>
            </a:r>
            <a:r>
              <a:rPr lang="en-US" altLang="ko-KR" sz="1400" dirty="0"/>
              <a:t>400</a:t>
            </a:r>
            <a:r>
              <a:rPr lang="ko-KR" altLang="en-US" sz="1400" dirty="0"/>
              <a:t>장의 </a:t>
            </a:r>
            <a:r>
              <a:rPr lang="en-US" altLang="ko-KR" sz="1400" dirty="0"/>
              <a:t>2D </a:t>
            </a:r>
            <a:r>
              <a:rPr lang="ko-KR" altLang="en-US" sz="1400" dirty="0"/>
              <a:t>영상을 촬영하고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CBCT</a:t>
            </a:r>
            <a:r>
              <a:rPr lang="ko-KR" altLang="en-US" sz="1400" dirty="0"/>
              <a:t>는 </a:t>
            </a:r>
            <a:r>
              <a:rPr lang="en-US" altLang="ko-KR" sz="1400" dirty="0"/>
              <a:t>FBP(Filtered Back Projection) </a:t>
            </a:r>
            <a:r>
              <a:rPr lang="ko-KR" altLang="en-US" sz="1400" dirty="0"/>
              <a:t>방법으로 단층 영상과 각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</a:t>
            </a:r>
            <a:r>
              <a:rPr lang="en-US" altLang="ko-KR" sz="1400" dirty="0"/>
              <a:t>Voxel(3</a:t>
            </a:r>
            <a:r>
              <a:rPr lang="ko-KR" altLang="en-US" sz="1400" dirty="0"/>
              <a:t>차원 영상에서의 </a:t>
            </a:r>
            <a:r>
              <a:rPr lang="en-US" altLang="ko-KR" sz="1400" dirty="0"/>
              <a:t>Pixel)</a:t>
            </a:r>
            <a:r>
              <a:rPr lang="ko-KR" altLang="en-US" sz="1400" dirty="0"/>
              <a:t>값들을 계산한다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FAN beam CT </a:t>
            </a:r>
            <a:r>
              <a:rPr lang="ko-KR" altLang="en-US" sz="1400" dirty="0"/>
              <a:t>보다 </a:t>
            </a:r>
            <a:r>
              <a:rPr lang="en-US" altLang="ko-KR" sz="1400" dirty="0"/>
              <a:t>Artifact</a:t>
            </a:r>
            <a:r>
              <a:rPr lang="ko-KR" altLang="en-US" sz="1400" dirty="0"/>
              <a:t>가 많이 생성되는 경향이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Workstation</a:t>
            </a:r>
            <a:r>
              <a:rPr lang="ko-KR" altLang="en-US" sz="1400" dirty="0"/>
              <a:t>에서 계산되는 </a:t>
            </a:r>
            <a:r>
              <a:rPr lang="en-US" altLang="ko-KR" sz="1400" dirty="0"/>
              <a:t>FAN beam CT</a:t>
            </a:r>
            <a:r>
              <a:rPr lang="ko-KR" altLang="en-US" sz="1400" dirty="0"/>
              <a:t>와 달리</a:t>
            </a:r>
            <a:r>
              <a:rPr lang="en-US" altLang="ko-KR" sz="1400" dirty="0"/>
              <a:t>, Personal computer</a:t>
            </a:r>
            <a:r>
              <a:rPr lang="ko-KR" altLang="en-US" sz="1400" dirty="0"/>
              <a:t>에서 </a:t>
            </a:r>
            <a:r>
              <a:rPr lang="en-US" altLang="ko-KR" sz="1400" dirty="0"/>
              <a:t>Reconstruction</a:t>
            </a:r>
            <a:r>
              <a:rPr lang="ko-KR" altLang="en-US" sz="1400" dirty="0"/>
              <a:t>이 이루어 진다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7F973-4B72-4D22-BFDF-C8C148F5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3792227"/>
            <a:ext cx="8820602" cy="2860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880807-C929-4211-BB55-870B6B41D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"/>
          <a:stretch/>
        </p:blipFill>
        <p:spPr>
          <a:xfrm>
            <a:off x="6868476" y="961594"/>
            <a:ext cx="2799392" cy="17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사이노그램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Sinogram</a:t>
            </a:r>
            <a:r>
              <a:rPr lang="en-US" altLang="ko-KR" sz="1400" dirty="0"/>
              <a:t>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여러 각도로 </a:t>
            </a:r>
            <a:r>
              <a:rPr lang="en-US" altLang="ko-KR" sz="1400" dirty="0"/>
              <a:t>X</a:t>
            </a:r>
            <a:r>
              <a:rPr lang="ko-KR" altLang="en-US" sz="1400" dirty="0"/>
              <a:t>선 사진을 찍어 얻은 그래프를 시각화 한 것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각기 다른 각도의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을 </a:t>
            </a:r>
            <a:r>
              <a:rPr lang="en-US" altLang="ko-KR" sz="1400" dirty="0"/>
              <a:t>Stack</a:t>
            </a:r>
            <a:r>
              <a:rPr lang="ko-KR" altLang="en-US" sz="1400" dirty="0"/>
              <a:t>하여 시각화 한 것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흰 색에 가까울수록 흡수가 많이 되었다는 뜻 이다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우측 그래프의 세로축을 보면 각이 주어져 있다</a:t>
            </a:r>
            <a:r>
              <a:rPr lang="en-US" altLang="ko-KR" sz="1400" dirty="0"/>
              <a:t>.(0° ~ 180°)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사이노그램의</a:t>
            </a:r>
            <a:r>
              <a:rPr lang="ko-KR" altLang="en-US" sz="1400" dirty="0"/>
              <a:t> 복원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Sinogram</a:t>
            </a:r>
            <a:r>
              <a:rPr lang="ko-KR" altLang="en-US" sz="1400" dirty="0">
                <a:solidFill>
                  <a:prstClr val="black"/>
                </a:solidFill>
              </a:rPr>
              <a:t>을 입력으로 </a:t>
            </a:r>
            <a:r>
              <a:rPr lang="en-US" altLang="ko-KR" sz="1400" dirty="0">
                <a:solidFill>
                  <a:prstClr val="black"/>
                </a:solidFill>
              </a:rPr>
              <a:t>Reconstruction </a:t>
            </a:r>
            <a:r>
              <a:rPr lang="ko-KR" altLang="en-US" sz="1400" dirty="0">
                <a:solidFill>
                  <a:prstClr val="black"/>
                </a:solidFill>
              </a:rPr>
              <a:t>하여 단층영상을 만들어 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2A635-86E3-4347-ADDF-389A6E126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0"/>
          <a:stretch/>
        </p:blipFill>
        <p:spPr>
          <a:xfrm>
            <a:off x="8291345" y="1295572"/>
            <a:ext cx="1476185" cy="1197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02D29E-F30B-4E1E-95D2-36453C735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10"/>
          <a:stretch/>
        </p:blipFill>
        <p:spPr>
          <a:xfrm>
            <a:off x="6815160" y="1295573"/>
            <a:ext cx="1476185" cy="1197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E8C9B-E469-455A-8E4A-20EAC5AB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83" y="3564074"/>
            <a:ext cx="1795751" cy="21408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CED9-7A3B-44E8-8AE8-4C49675EA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501008"/>
            <a:ext cx="4705350" cy="22669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10722C-79CF-4DDB-93CF-29A7528C7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535" y="3564073"/>
            <a:ext cx="2716414" cy="21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Helical CT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30865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</a:t>
            </a:r>
            <a:r>
              <a:rPr lang="en-US" altLang="ko-KR" sz="1400" dirty="0"/>
              <a:t>CT Scanner</a:t>
            </a:r>
            <a:r>
              <a:rPr lang="ko-KR" altLang="en-US" sz="1400" dirty="0"/>
              <a:t>는 한번에 </a:t>
            </a:r>
            <a:r>
              <a:rPr lang="en-US" altLang="ko-KR" sz="1400" dirty="0"/>
              <a:t>Body</a:t>
            </a:r>
            <a:r>
              <a:rPr lang="ko-KR" altLang="en-US" sz="1400" dirty="0"/>
              <a:t>의 </a:t>
            </a:r>
            <a:r>
              <a:rPr lang="en-US" altLang="ko-KR" sz="1400" dirty="0"/>
              <a:t>1Slice</a:t>
            </a:r>
            <a:r>
              <a:rPr lang="ko-KR" altLang="en-US" sz="1400" dirty="0"/>
              <a:t>를 촬영했다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CT Detector</a:t>
            </a:r>
            <a:r>
              <a:rPr lang="ko-KR" altLang="en-US" sz="1400" dirty="0"/>
              <a:t>의 두께에 의존적이었다</a:t>
            </a:r>
            <a:r>
              <a:rPr lang="en-US" altLang="ko-KR" sz="1400" dirty="0"/>
              <a:t>. (Slice</a:t>
            </a:r>
            <a:r>
              <a:rPr lang="ko-KR" altLang="en-US" sz="1400" dirty="0"/>
              <a:t>의 두께는 </a:t>
            </a:r>
            <a:r>
              <a:rPr lang="en-US" altLang="ko-KR" sz="1400" dirty="0"/>
              <a:t>Collimator</a:t>
            </a:r>
            <a:r>
              <a:rPr lang="ko-KR" altLang="en-US" sz="1400" dirty="0"/>
              <a:t>의 </a:t>
            </a:r>
            <a:r>
              <a:rPr lang="en-US" altLang="ko-KR" sz="1400" dirty="0"/>
              <a:t>Width</a:t>
            </a:r>
            <a:r>
              <a:rPr lang="ko-KR" altLang="en-US" sz="1400" dirty="0"/>
              <a:t>와 동일 했다</a:t>
            </a:r>
            <a:r>
              <a:rPr lang="en-US" altLang="ko-KR" sz="1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현재 </a:t>
            </a:r>
            <a:r>
              <a:rPr lang="en-US" altLang="ko-KR" sz="1400" dirty="0"/>
              <a:t>CT</a:t>
            </a:r>
            <a:r>
              <a:rPr lang="ko-KR" altLang="en-US" sz="1400" dirty="0"/>
              <a:t>기술은 </a:t>
            </a:r>
            <a:r>
              <a:rPr lang="en-US" altLang="ko-KR" sz="1400" dirty="0"/>
              <a:t>Helical (or spiral) Path</a:t>
            </a:r>
            <a:r>
              <a:rPr lang="ko-KR" altLang="en-US" sz="1400" dirty="0"/>
              <a:t>라 불리며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</a:t>
            </a:r>
            <a:r>
              <a:rPr lang="en-US" altLang="ko-KR" sz="1400" dirty="0"/>
              <a:t>Spinning </a:t>
            </a:r>
            <a:r>
              <a:rPr lang="ko-KR" altLang="en-US" sz="1400" dirty="0"/>
              <a:t>하고 환자 </a:t>
            </a:r>
            <a:r>
              <a:rPr lang="en-US" altLang="ko-KR" sz="1400" dirty="0"/>
              <a:t>Table</a:t>
            </a:r>
            <a:r>
              <a:rPr lang="ko-KR" altLang="en-US" sz="1400" dirty="0"/>
              <a:t>은 지속적으로 움직인다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같은 </a:t>
            </a:r>
            <a:r>
              <a:rPr lang="en-US" altLang="ko-KR" sz="1400" dirty="0"/>
              <a:t>CT Projection</a:t>
            </a:r>
            <a:r>
              <a:rPr lang="ko-KR" altLang="en-US" sz="1400" dirty="0"/>
              <a:t>들</a:t>
            </a:r>
            <a:r>
              <a:rPr lang="en-US" altLang="ko-KR" sz="1400" dirty="0"/>
              <a:t>(Z-position</a:t>
            </a:r>
            <a:r>
              <a:rPr lang="ko-KR" altLang="en-US" sz="1400" dirty="0"/>
              <a:t>이 다르다</a:t>
            </a:r>
            <a:r>
              <a:rPr lang="en-US" altLang="ko-KR" sz="1400" dirty="0"/>
              <a:t>)</a:t>
            </a:r>
            <a:r>
              <a:rPr lang="ko-KR" altLang="en-US" sz="1400" dirty="0"/>
              <a:t>은 획득되지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Interpolation</a:t>
            </a:r>
            <a:r>
              <a:rPr lang="ko-KR" altLang="en-US" sz="1400" dirty="0"/>
              <a:t>은 </a:t>
            </a:r>
            <a:r>
              <a:rPr lang="en-US" altLang="ko-KR" sz="1400" dirty="0"/>
              <a:t>Helical path</a:t>
            </a:r>
            <a:r>
              <a:rPr lang="ko-KR" altLang="en-US" sz="1400" dirty="0"/>
              <a:t>를 </a:t>
            </a:r>
            <a:r>
              <a:rPr lang="en-US" altLang="ko-KR" sz="1400" dirty="0"/>
              <a:t>Transverse(</a:t>
            </a:r>
            <a:r>
              <a:rPr lang="ko-KR" altLang="en-US" sz="1400" dirty="0"/>
              <a:t>횡축</a:t>
            </a:r>
            <a:r>
              <a:rPr lang="en-US" altLang="ko-KR" sz="1400" dirty="0"/>
              <a:t>) slice</a:t>
            </a:r>
            <a:r>
              <a:rPr lang="ko-KR" altLang="en-US" sz="1400" dirty="0"/>
              <a:t>로 바꾸기 위해 사용된다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180° </a:t>
            </a:r>
            <a:r>
              <a:rPr lang="ko-KR" altLang="en-US" sz="1400" dirty="0"/>
              <a:t>차이나는 두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same attenuation</a:t>
            </a:r>
            <a:r>
              <a:rPr lang="ko-KR" altLang="en-US" sz="1400" dirty="0"/>
              <a:t>을 갖기 때문에 </a:t>
            </a:r>
            <a:r>
              <a:rPr lang="en-US" altLang="ko-KR" sz="1400" dirty="0"/>
              <a:t>Interpolation</a:t>
            </a:r>
            <a:r>
              <a:rPr lang="ko-KR" altLang="en-US" sz="1400" dirty="0"/>
              <a:t>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Pitch : Table</a:t>
            </a:r>
            <a:r>
              <a:rPr lang="ko-KR" altLang="en-US" sz="1400" dirty="0"/>
              <a:t> 이동 속도와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의 관계</a:t>
            </a:r>
            <a:br>
              <a:rPr lang="en-US" altLang="ko-KR" sz="1400" dirty="0"/>
            </a:br>
            <a:r>
              <a:rPr lang="en-US" altLang="ko-KR" sz="1400" dirty="0"/>
              <a:t>Pitch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Table</a:t>
            </a:r>
            <a:r>
              <a:rPr lang="ko-KR" altLang="en-US" sz="1400" dirty="0"/>
              <a:t> </a:t>
            </a:r>
            <a:r>
              <a:rPr lang="en-US" altLang="ko-KR" sz="1400" dirty="0"/>
              <a:t>movement</a:t>
            </a:r>
            <a:r>
              <a:rPr lang="ko-KR" altLang="en-US" sz="1400" dirty="0"/>
              <a:t> </a:t>
            </a:r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360</a:t>
            </a:r>
            <a:r>
              <a:rPr lang="ko-KR" altLang="en-US" sz="1400" dirty="0"/>
              <a:t>° </a:t>
            </a:r>
            <a:r>
              <a:rPr lang="en-US" altLang="ko-KR" sz="1400" dirty="0"/>
              <a:t>/ Collimator width.</a:t>
            </a:r>
            <a:br>
              <a:rPr lang="en-US" altLang="ko-KR" sz="1400" dirty="0"/>
            </a:br>
            <a:r>
              <a:rPr lang="en-US" altLang="ko-KR" sz="1400" dirty="0"/>
              <a:t>Pitch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이면 다음 </a:t>
            </a:r>
            <a:r>
              <a:rPr lang="en-US" altLang="ko-KR" sz="1400" dirty="0"/>
              <a:t>360° circuit</a:t>
            </a:r>
            <a:r>
              <a:rPr lang="ko-KR" altLang="en-US" sz="1400" dirty="0"/>
              <a:t>은 마지막으로 시작했던 곳과 틈없이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장점 </a:t>
            </a:r>
            <a:r>
              <a:rPr lang="en-US" altLang="ko-KR" sz="1400" dirty="0"/>
              <a:t>: Scan </a:t>
            </a:r>
            <a:r>
              <a:rPr lang="ko-KR" altLang="en-US" sz="1400" dirty="0"/>
              <a:t>시간이 짧다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단점 </a:t>
            </a:r>
            <a:r>
              <a:rPr lang="en-US" altLang="ko-KR" sz="1400" dirty="0"/>
              <a:t>: Reconstruction artifact</a:t>
            </a:r>
            <a:r>
              <a:rPr lang="ko-KR" altLang="en-US" sz="1400" dirty="0"/>
              <a:t>들을 야기시킨다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    </a:t>
            </a:r>
            <a:r>
              <a:rPr lang="ko-KR" altLang="en-US" sz="1400" dirty="0"/>
              <a:t>작은 기능의 장애를 발생 시킬 수 있다</a:t>
            </a:r>
            <a:r>
              <a:rPr lang="en-US" altLang="ko-KR" sz="1400" dirty="0"/>
              <a:t>. (nondisplaced fractures, small lesion)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5FFA9E-1BE2-40DC-8D28-0760A131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37" y="5074793"/>
            <a:ext cx="4848225" cy="1628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8E21C2-15A6-486F-BA12-AB2CEFB02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5" y="5006433"/>
            <a:ext cx="474345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92FE4-1896-4268-BB2B-41D04B177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381" y="3206777"/>
            <a:ext cx="2500600" cy="1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Interpolating</a:t>
            </a:r>
            <a:r>
              <a:rPr lang="ko-KR" altLang="en-US" b="1" dirty="0"/>
              <a:t> </a:t>
            </a:r>
            <a:r>
              <a:rPr lang="en-US" altLang="ko-KR" b="1" dirty="0"/>
              <a:t>from</a:t>
            </a:r>
            <a:r>
              <a:rPr lang="ko-KR" altLang="en-US" b="1" dirty="0"/>
              <a:t> </a:t>
            </a:r>
            <a:r>
              <a:rPr lang="en-US" altLang="ko-KR" b="1" dirty="0"/>
              <a:t>spiral</a:t>
            </a:r>
            <a:r>
              <a:rPr lang="ko-KR" altLang="en-US" b="1" dirty="0"/>
              <a:t> </a:t>
            </a:r>
            <a:r>
              <a:rPr lang="en-US" altLang="ko-KR" b="1" dirty="0"/>
              <a:t>projection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308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. 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F155C-A892-46F7-9B09-26EDA578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361928"/>
            <a:ext cx="7056784" cy="52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17182</TotalTime>
  <Words>3131</Words>
  <Application>Microsoft Office PowerPoint</Application>
  <PresentationFormat>A4 용지(210x297mm)</PresentationFormat>
  <Paragraphs>650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뷰웍스 B</vt:lpstr>
      <vt:lpstr>Arial</vt:lpstr>
      <vt:lpstr>Wingdings</vt:lpstr>
      <vt:lpstr>Office 테마</vt:lpstr>
      <vt:lpstr>CT 소개</vt:lpstr>
      <vt:lpstr>CT 소개</vt:lpstr>
      <vt:lpstr>CBCT 소개</vt:lpstr>
      <vt:lpstr>CBCT 소개</vt:lpstr>
      <vt:lpstr>FAN beam CT vs CBCT</vt:lpstr>
      <vt:lpstr>FAN beam CT vs CBCT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Visualization</vt:lpstr>
      <vt:lpstr>Visualization</vt:lpstr>
      <vt:lpstr>Visualization</vt:lpstr>
      <vt:lpstr>Manipulation</vt:lpstr>
      <vt:lpstr>Artifacts</vt:lpstr>
      <vt:lpstr>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PTX</dc:creator>
  <cp:lastModifiedBy>김재혁 (Jaehyeok Kim)</cp:lastModifiedBy>
  <cp:revision>704</cp:revision>
  <dcterms:created xsi:type="dcterms:W3CDTF">2014-08-23T07:06:11Z</dcterms:created>
  <dcterms:modified xsi:type="dcterms:W3CDTF">2018-09-13T23:49:32Z</dcterms:modified>
</cp:coreProperties>
</file>